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347" r:id="rId2"/>
    <p:sldId id="338" r:id="rId3"/>
    <p:sldId id="340" r:id="rId4"/>
    <p:sldId id="349" r:id="rId5"/>
    <p:sldId id="341" r:id="rId6"/>
    <p:sldId id="310" r:id="rId7"/>
    <p:sldId id="311" r:id="rId8"/>
    <p:sldId id="322" r:id="rId9"/>
    <p:sldId id="309" r:id="rId10"/>
    <p:sldId id="314" r:id="rId11"/>
    <p:sldId id="315" r:id="rId12"/>
    <p:sldId id="316" r:id="rId13"/>
    <p:sldId id="317" r:id="rId14"/>
    <p:sldId id="320" r:id="rId15"/>
    <p:sldId id="346" r:id="rId16"/>
    <p:sldId id="337" r:id="rId17"/>
    <p:sldId id="270" r:id="rId18"/>
    <p:sldId id="292" r:id="rId19"/>
    <p:sldId id="348"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079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0" d="100"/>
          <a:sy n="50" d="100"/>
        </p:scale>
        <p:origin x="-116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5078D4-98A4-EE47-9B64-336CF817D791}" type="datetimeFigureOut">
              <a:rPr lang="en-US" smtClean="0"/>
              <a:t>6/3/14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BBD890-7336-C443-9A08-B016ADB72AFF}" type="slidenum">
              <a:rPr lang="en-US" smtClean="0"/>
              <a:t>‹#›</a:t>
            </a:fld>
            <a:endParaRPr lang="en-US"/>
          </a:p>
        </p:txBody>
      </p:sp>
    </p:spTree>
    <p:extLst>
      <p:ext uri="{BB962C8B-B14F-4D97-AF65-F5344CB8AC3E}">
        <p14:creationId xmlns:p14="http://schemas.microsoft.com/office/powerpoint/2010/main" val="32932534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BA4218-2FD7-7545-84D7-1C0CF5E60186}" type="datetimeFigureOut">
              <a:rPr lang="en-US" smtClean="0"/>
              <a:t>6/3/14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07314-B102-0A4D-87DF-52DAA2247837}" type="slidenum">
              <a:rPr lang="en-US" smtClean="0"/>
              <a:t>‹#›</a:t>
            </a:fld>
            <a:endParaRPr lang="en-US"/>
          </a:p>
        </p:txBody>
      </p:sp>
    </p:spTree>
    <p:extLst>
      <p:ext uri="{BB962C8B-B14F-4D97-AF65-F5344CB8AC3E}">
        <p14:creationId xmlns:p14="http://schemas.microsoft.com/office/powerpoint/2010/main" val="3185764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BA4218-2FD7-7545-84D7-1C0CF5E60186}" type="datetimeFigureOut">
              <a:rPr lang="en-US" smtClean="0"/>
              <a:t>6/3/14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07314-B102-0A4D-87DF-52DAA2247837}" type="slidenum">
              <a:rPr lang="en-US" smtClean="0"/>
              <a:t>‹#›</a:t>
            </a:fld>
            <a:endParaRPr lang="en-US"/>
          </a:p>
        </p:txBody>
      </p:sp>
    </p:spTree>
    <p:extLst>
      <p:ext uri="{BB962C8B-B14F-4D97-AF65-F5344CB8AC3E}">
        <p14:creationId xmlns:p14="http://schemas.microsoft.com/office/powerpoint/2010/main" val="2707641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BA4218-2FD7-7545-84D7-1C0CF5E60186}" type="datetimeFigureOut">
              <a:rPr lang="en-US" smtClean="0"/>
              <a:t>6/3/14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07314-B102-0A4D-87DF-52DAA2247837}" type="slidenum">
              <a:rPr lang="en-US" smtClean="0"/>
              <a:t>‹#›</a:t>
            </a:fld>
            <a:endParaRPr lang="en-US"/>
          </a:p>
        </p:txBody>
      </p:sp>
    </p:spTree>
    <p:extLst>
      <p:ext uri="{BB962C8B-B14F-4D97-AF65-F5344CB8AC3E}">
        <p14:creationId xmlns:p14="http://schemas.microsoft.com/office/powerpoint/2010/main" val="3139733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BA4218-2FD7-7545-84D7-1C0CF5E60186}" type="datetimeFigureOut">
              <a:rPr lang="en-US" smtClean="0"/>
              <a:t>6/3/14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07314-B102-0A4D-87DF-52DAA2247837}" type="slidenum">
              <a:rPr lang="en-US" smtClean="0"/>
              <a:t>‹#›</a:t>
            </a:fld>
            <a:endParaRPr lang="en-US"/>
          </a:p>
        </p:txBody>
      </p:sp>
    </p:spTree>
    <p:extLst>
      <p:ext uri="{BB962C8B-B14F-4D97-AF65-F5344CB8AC3E}">
        <p14:creationId xmlns:p14="http://schemas.microsoft.com/office/powerpoint/2010/main" val="215026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BA4218-2FD7-7545-84D7-1C0CF5E60186}" type="datetimeFigureOut">
              <a:rPr lang="en-US" smtClean="0"/>
              <a:t>6/3/14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07314-B102-0A4D-87DF-52DAA2247837}" type="slidenum">
              <a:rPr lang="en-US" smtClean="0"/>
              <a:t>‹#›</a:t>
            </a:fld>
            <a:endParaRPr lang="en-US"/>
          </a:p>
        </p:txBody>
      </p:sp>
    </p:spTree>
    <p:extLst>
      <p:ext uri="{BB962C8B-B14F-4D97-AF65-F5344CB8AC3E}">
        <p14:creationId xmlns:p14="http://schemas.microsoft.com/office/powerpoint/2010/main" val="129632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BA4218-2FD7-7545-84D7-1C0CF5E60186}" type="datetimeFigureOut">
              <a:rPr lang="en-US" smtClean="0"/>
              <a:t>6/3/14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007314-B102-0A4D-87DF-52DAA2247837}" type="slidenum">
              <a:rPr lang="en-US" smtClean="0"/>
              <a:t>‹#›</a:t>
            </a:fld>
            <a:endParaRPr lang="en-US"/>
          </a:p>
        </p:txBody>
      </p:sp>
    </p:spTree>
    <p:extLst>
      <p:ext uri="{BB962C8B-B14F-4D97-AF65-F5344CB8AC3E}">
        <p14:creationId xmlns:p14="http://schemas.microsoft.com/office/powerpoint/2010/main" val="1226641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BA4218-2FD7-7545-84D7-1C0CF5E60186}" type="datetimeFigureOut">
              <a:rPr lang="en-US" smtClean="0"/>
              <a:t>6/3/14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007314-B102-0A4D-87DF-52DAA2247837}" type="slidenum">
              <a:rPr lang="en-US" smtClean="0"/>
              <a:t>‹#›</a:t>
            </a:fld>
            <a:endParaRPr lang="en-US"/>
          </a:p>
        </p:txBody>
      </p:sp>
    </p:spTree>
    <p:extLst>
      <p:ext uri="{BB962C8B-B14F-4D97-AF65-F5344CB8AC3E}">
        <p14:creationId xmlns:p14="http://schemas.microsoft.com/office/powerpoint/2010/main" val="636948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BA4218-2FD7-7545-84D7-1C0CF5E60186}" type="datetimeFigureOut">
              <a:rPr lang="en-US" smtClean="0"/>
              <a:t>6/3/14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007314-B102-0A4D-87DF-52DAA2247837}" type="slidenum">
              <a:rPr lang="en-US" smtClean="0"/>
              <a:t>‹#›</a:t>
            </a:fld>
            <a:endParaRPr lang="en-US"/>
          </a:p>
        </p:txBody>
      </p:sp>
    </p:spTree>
    <p:extLst>
      <p:ext uri="{BB962C8B-B14F-4D97-AF65-F5344CB8AC3E}">
        <p14:creationId xmlns:p14="http://schemas.microsoft.com/office/powerpoint/2010/main" val="2236674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A4218-2FD7-7545-84D7-1C0CF5E60186}" type="datetimeFigureOut">
              <a:rPr lang="en-US" smtClean="0"/>
              <a:t>6/3/14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007314-B102-0A4D-87DF-52DAA2247837}" type="slidenum">
              <a:rPr lang="en-US" smtClean="0"/>
              <a:t>‹#›</a:t>
            </a:fld>
            <a:endParaRPr lang="en-US"/>
          </a:p>
        </p:txBody>
      </p:sp>
    </p:spTree>
    <p:extLst>
      <p:ext uri="{BB962C8B-B14F-4D97-AF65-F5344CB8AC3E}">
        <p14:creationId xmlns:p14="http://schemas.microsoft.com/office/powerpoint/2010/main" val="3611028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BA4218-2FD7-7545-84D7-1C0CF5E60186}" type="datetimeFigureOut">
              <a:rPr lang="en-US" smtClean="0"/>
              <a:t>6/3/14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007314-B102-0A4D-87DF-52DAA2247837}" type="slidenum">
              <a:rPr lang="en-US" smtClean="0"/>
              <a:t>‹#›</a:t>
            </a:fld>
            <a:endParaRPr lang="en-US"/>
          </a:p>
        </p:txBody>
      </p:sp>
    </p:spTree>
    <p:extLst>
      <p:ext uri="{BB962C8B-B14F-4D97-AF65-F5344CB8AC3E}">
        <p14:creationId xmlns:p14="http://schemas.microsoft.com/office/powerpoint/2010/main" val="3936273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BA4218-2FD7-7545-84D7-1C0CF5E60186}" type="datetimeFigureOut">
              <a:rPr lang="en-US" smtClean="0"/>
              <a:t>6/3/14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007314-B102-0A4D-87DF-52DAA2247837}" type="slidenum">
              <a:rPr lang="en-US" smtClean="0"/>
              <a:t>‹#›</a:t>
            </a:fld>
            <a:endParaRPr lang="en-US"/>
          </a:p>
        </p:txBody>
      </p:sp>
    </p:spTree>
    <p:extLst>
      <p:ext uri="{BB962C8B-B14F-4D97-AF65-F5344CB8AC3E}">
        <p14:creationId xmlns:p14="http://schemas.microsoft.com/office/powerpoint/2010/main" val="32500325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BA4218-2FD7-7545-84D7-1C0CF5E60186}" type="datetimeFigureOut">
              <a:rPr lang="en-US" smtClean="0"/>
              <a:t>6/3/14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07314-B102-0A4D-87DF-52DAA2247837}" type="slidenum">
              <a:rPr lang="en-US" smtClean="0"/>
              <a:t>‹#›</a:t>
            </a:fld>
            <a:endParaRPr lang="en-US"/>
          </a:p>
        </p:txBody>
      </p:sp>
    </p:spTree>
    <p:extLst>
      <p:ext uri="{BB962C8B-B14F-4D97-AF65-F5344CB8AC3E}">
        <p14:creationId xmlns:p14="http://schemas.microsoft.com/office/powerpoint/2010/main" val="2529997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 Id="rId3" Type="http://schemas.openxmlformats.org/officeDocument/2006/relationships/image" Target="../media/image1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png"/><Relationship Id="rId1" Type="http://schemas.microsoft.com/office/2007/relationships/media" Target="../media/media1.avi"/><Relationship Id="rId2" Type="http://schemas.openxmlformats.org/officeDocument/2006/relationships/video" Target="../media/media1.avi"/></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6365"/>
            <a:ext cx="8229600" cy="2921000"/>
          </a:xfrm>
        </p:spPr>
        <p:txBody>
          <a:bodyPr>
            <a:normAutofit fontScale="90000"/>
          </a:bodyPr>
          <a:lstStyle/>
          <a:p>
            <a:r>
              <a:rPr lang="en-US" sz="4000" b="1" dirty="0" smtClean="0"/>
              <a:t>HEAT </a:t>
            </a:r>
            <a:r>
              <a:rPr lang="en-US" sz="4000" b="1" dirty="0"/>
              <a:t>FLUXES </a:t>
            </a:r>
            <a:r>
              <a:rPr lang="en-US" sz="4000" b="1" dirty="0" smtClean="0"/>
              <a:t>ACROSS </a:t>
            </a:r>
            <a:r>
              <a:rPr lang="en-US" sz="4000" b="1" dirty="0"/>
              <a:t>THE ACC </a:t>
            </a:r>
            <a:r>
              <a:rPr lang="en-US" sz="4000" b="1" dirty="0" smtClean="0"/>
              <a:t>AT </a:t>
            </a:r>
            <a:r>
              <a:rPr lang="en-US" sz="4000" b="1" dirty="0"/>
              <a:t>UDINTSEV FRACTURE </a:t>
            </a:r>
            <a:r>
              <a:rPr lang="en-US" sz="4000" b="1" dirty="0" smtClean="0"/>
              <a:t>ZONE</a:t>
            </a:r>
            <a:br>
              <a:rPr lang="en-US" sz="4000" b="1" dirty="0" smtClean="0"/>
            </a:br>
            <a:r>
              <a:rPr lang="en-US" sz="4000" b="1" dirty="0" smtClean="0"/>
              <a:t> </a:t>
            </a:r>
            <a:br>
              <a:rPr lang="en-US" sz="4000" b="1" dirty="0" smtClean="0"/>
            </a:br>
            <a:r>
              <a:rPr lang="en-US" sz="3600" i="1" u="sng" dirty="0"/>
              <a:t>D. Randolph </a:t>
            </a:r>
            <a:r>
              <a:rPr lang="en-US" sz="3600" i="1" u="sng" dirty="0" smtClean="0"/>
              <a:t>Watts</a:t>
            </a:r>
            <a:r>
              <a:rPr lang="en-US" sz="3600" i="1" dirty="0" smtClean="0"/>
              <a:t> </a:t>
            </a:r>
            <a:r>
              <a:rPr lang="en-US" sz="3600" i="1" dirty="0"/>
              <a:t>and Kathleen Donohue</a:t>
            </a:r>
            <a:r>
              <a:rPr lang="en-US" sz="3600" dirty="0"/>
              <a:t/>
            </a:r>
            <a:br>
              <a:rPr lang="en-US" sz="3600" dirty="0"/>
            </a:br>
            <a:r>
              <a:rPr lang="en-US" sz="3600" i="1" dirty="0"/>
              <a:t>University of Rhode </a:t>
            </a:r>
            <a:r>
              <a:rPr lang="en-US" sz="3600" i="1" dirty="0" smtClean="0"/>
              <a:t>Island</a:t>
            </a:r>
            <a:endParaRPr lang="en-US" sz="3600" dirty="0"/>
          </a:p>
        </p:txBody>
      </p:sp>
      <p:sp>
        <p:nvSpPr>
          <p:cNvPr id="3" name="Content Placeholder 2"/>
          <p:cNvSpPr>
            <a:spLocks noGrp="1"/>
          </p:cNvSpPr>
          <p:nvPr>
            <p:ph idx="1"/>
          </p:nvPr>
        </p:nvSpPr>
        <p:spPr>
          <a:xfrm>
            <a:off x="457200" y="3609110"/>
            <a:ext cx="8229600" cy="2128981"/>
          </a:xfrm>
        </p:spPr>
        <p:txBody>
          <a:bodyPr/>
          <a:lstStyle/>
          <a:p>
            <a:r>
              <a:rPr lang="en-US" dirty="0" smtClean="0"/>
              <a:t>Southern Ocean heat budget</a:t>
            </a:r>
          </a:p>
          <a:p>
            <a:r>
              <a:rPr lang="en-US" dirty="0" smtClean="0"/>
              <a:t>Drake Passage results</a:t>
            </a:r>
          </a:p>
          <a:p>
            <a:r>
              <a:rPr lang="en-US" dirty="0" smtClean="0"/>
              <a:t>Amundsen </a:t>
            </a:r>
            <a:r>
              <a:rPr lang="en-US" dirty="0"/>
              <a:t>p</a:t>
            </a:r>
            <a:r>
              <a:rPr lang="en-US" dirty="0" smtClean="0"/>
              <a:t>roject plans </a:t>
            </a:r>
            <a:endParaRPr lang="en-US" dirty="0"/>
          </a:p>
        </p:txBody>
      </p:sp>
    </p:spTree>
    <p:extLst>
      <p:ext uri="{BB962C8B-B14F-4D97-AF65-F5344CB8AC3E}">
        <p14:creationId xmlns:p14="http://schemas.microsoft.com/office/powerpoint/2010/main" val="30333856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descr="cDrakeM4_uvT.jpg"/>
          <p:cNvPicPr>
            <a:picLocks/>
          </p:cNvPicPr>
          <p:nvPr/>
        </p:nvPicPr>
        <p:blipFill>
          <a:blip r:embed="rId2">
            <a:extLst>
              <a:ext uri="{28A0092B-C50C-407E-A947-70E740481C1C}">
                <a14:useLocalDpi xmlns:a14="http://schemas.microsoft.com/office/drawing/2010/main" val="0"/>
              </a:ext>
            </a:extLst>
          </a:blip>
          <a:srcRect l="6795" t="8086" r="2484" b="27287"/>
          <a:stretch>
            <a:fillRect/>
          </a:stretch>
        </p:blipFill>
        <p:spPr bwMode="auto">
          <a:xfrm>
            <a:off x="1481138" y="1330325"/>
            <a:ext cx="7278687"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itle 1"/>
          <p:cNvSpPr>
            <a:spLocks noGrp="1"/>
          </p:cNvSpPr>
          <p:nvPr>
            <p:ph type="title"/>
          </p:nvPr>
        </p:nvSpPr>
        <p:spPr>
          <a:xfrm>
            <a:off x="457200" y="171450"/>
            <a:ext cx="8229600" cy="784225"/>
          </a:xfrm>
        </p:spPr>
        <p:txBody>
          <a:bodyPr>
            <a:normAutofit fontScale="90000"/>
          </a:bodyPr>
          <a:lstStyle/>
          <a:p>
            <a:r>
              <a:rPr lang="en-US" sz="2800">
                <a:latin typeface="Arial" charset="0"/>
                <a:ea typeface="MS PGothic" charset="0"/>
                <a:cs typeface="Arial" charset="0"/>
              </a:rPr>
              <a:t>(</a:t>
            </a:r>
            <a:r>
              <a:rPr lang="en-US" sz="2800" i="1">
                <a:latin typeface="Arial" charset="0"/>
                <a:ea typeface="MS PGothic" charset="0"/>
                <a:cs typeface="Arial" charset="0"/>
              </a:rPr>
              <a:t>u, v</a:t>
            </a:r>
            <a:r>
              <a:rPr lang="en-US" sz="2800">
                <a:latin typeface="Arial" charset="0"/>
                <a:ea typeface="MS PGothic" charset="0"/>
                <a:cs typeface="Arial" charset="0"/>
              </a:rPr>
              <a:t>) and T are estimated well, top to bottom</a:t>
            </a:r>
            <a:br>
              <a:rPr lang="en-US" sz="2800">
                <a:latin typeface="Arial" charset="0"/>
                <a:ea typeface="MS PGothic" charset="0"/>
                <a:cs typeface="Arial" charset="0"/>
              </a:rPr>
            </a:br>
            <a:r>
              <a:rPr lang="en-US" sz="2000" i="1">
                <a:latin typeface="Arial" charset="0"/>
                <a:ea typeface="MS PGothic" charset="0"/>
                <a:cs typeface="Arial" charset="0"/>
              </a:rPr>
              <a:t>e.g,</a:t>
            </a:r>
            <a:r>
              <a:rPr lang="en-US" sz="2000">
                <a:latin typeface="Arial" charset="0"/>
                <a:ea typeface="MS PGothic" charset="0"/>
                <a:cs typeface="Arial" charset="0"/>
              </a:rPr>
              <a:t> comparison with French mooring (thanks to C.Provost)</a:t>
            </a:r>
          </a:p>
        </p:txBody>
      </p:sp>
      <p:sp>
        <p:nvSpPr>
          <p:cNvPr id="22531" name="TextBox 4"/>
          <p:cNvSpPr txBox="1">
            <a:spLocks noChangeArrowheads="1"/>
          </p:cNvSpPr>
          <p:nvPr/>
        </p:nvSpPr>
        <p:spPr bwMode="auto">
          <a:xfrm>
            <a:off x="415925" y="1922463"/>
            <a:ext cx="1485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a:latin typeface="Arial" charset="0"/>
                <a:ea typeface="ＭＳ Ｐゴシック" charset="0"/>
                <a:cs typeface="ＭＳ Ｐゴシック" charset="0"/>
              </a:rPr>
              <a:t> 520 dbar</a:t>
            </a:r>
          </a:p>
        </p:txBody>
      </p:sp>
      <p:sp>
        <p:nvSpPr>
          <p:cNvPr id="22532" name="TextBox 5"/>
          <p:cNvSpPr txBox="1">
            <a:spLocks noChangeArrowheads="1"/>
          </p:cNvSpPr>
          <p:nvPr/>
        </p:nvSpPr>
        <p:spPr bwMode="auto">
          <a:xfrm>
            <a:off x="415925" y="3265488"/>
            <a:ext cx="157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a:latin typeface="Arial" charset="0"/>
                <a:ea typeface="ＭＳ Ｐゴシック" charset="0"/>
                <a:cs typeface="ＭＳ Ｐゴシック" charset="0"/>
              </a:rPr>
              <a:t>1020 dbar</a:t>
            </a:r>
          </a:p>
        </p:txBody>
      </p:sp>
      <p:sp>
        <p:nvSpPr>
          <p:cNvPr id="22533" name="TextBox 6"/>
          <p:cNvSpPr txBox="1">
            <a:spLocks noChangeArrowheads="1"/>
          </p:cNvSpPr>
          <p:nvPr/>
        </p:nvSpPr>
        <p:spPr bwMode="auto">
          <a:xfrm>
            <a:off x="350838" y="4638675"/>
            <a:ext cx="1571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a:latin typeface="Arial" charset="0"/>
                <a:ea typeface="ＭＳ Ｐゴシック" charset="0"/>
                <a:cs typeface="ＭＳ Ｐゴシック" charset="0"/>
              </a:rPr>
              <a:t>2540 dbar</a:t>
            </a:r>
          </a:p>
        </p:txBody>
      </p:sp>
      <p:sp>
        <p:nvSpPr>
          <p:cNvPr id="22534" name="TextBox 7"/>
          <p:cNvSpPr txBox="1">
            <a:spLocks noChangeArrowheads="1"/>
          </p:cNvSpPr>
          <p:nvPr/>
        </p:nvSpPr>
        <p:spPr bwMode="auto">
          <a:xfrm>
            <a:off x="2705100" y="1030288"/>
            <a:ext cx="1217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i="1">
                <a:latin typeface="Arial" charset="0"/>
                <a:ea typeface="ＭＳ Ｐゴシック" charset="0"/>
                <a:cs typeface="ＭＳ Ｐゴシック" charset="0"/>
              </a:rPr>
              <a:t>u</a:t>
            </a:r>
            <a:r>
              <a:rPr lang="en-US">
                <a:latin typeface="Arial" charset="0"/>
                <a:ea typeface="ＭＳ Ｐゴシック" charset="0"/>
                <a:cs typeface="ＭＳ Ｐゴシック" charset="0"/>
              </a:rPr>
              <a:t> (m/s)</a:t>
            </a:r>
            <a:endParaRPr lang="en-US" i="1">
              <a:latin typeface="Arial" charset="0"/>
              <a:ea typeface="ＭＳ Ｐゴシック" charset="0"/>
              <a:cs typeface="ＭＳ Ｐゴシック" charset="0"/>
            </a:endParaRPr>
          </a:p>
        </p:txBody>
      </p:sp>
      <p:sp>
        <p:nvSpPr>
          <p:cNvPr id="22535" name="TextBox 8"/>
          <p:cNvSpPr txBox="1">
            <a:spLocks noChangeArrowheads="1"/>
          </p:cNvSpPr>
          <p:nvPr/>
        </p:nvSpPr>
        <p:spPr bwMode="auto">
          <a:xfrm>
            <a:off x="4897438" y="1022350"/>
            <a:ext cx="12017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i="1">
                <a:latin typeface="Arial" charset="0"/>
                <a:ea typeface="ＭＳ Ｐゴシック" charset="0"/>
                <a:cs typeface="ＭＳ Ｐゴシック" charset="0"/>
              </a:rPr>
              <a:t>v </a:t>
            </a:r>
            <a:r>
              <a:rPr lang="en-US">
                <a:latin typeface="Arial" charset="0"/>
                <a:ea typeface="ＭＳ Ｐゴシック" charset="0"/>
                <a:cs typeface="ＭＳ Ｐゴシック" charset="0"/>
              </a:rPr>
              <a:t>(m/s)</a:t>
            </a:r>
            <a:endParaRPr lang="en-US" i="1">
              <a:latin typeface="Arial" charset="0"/>
              <a:ea typeface="ＭＳ Ｐゴシック" charset="0"/>
              <a:cs typeface="ＭＳ Ｐゴシック" charset="0"/>
            </a:endParaRPr>
          </a:p>
        </p:txBody>
      </p:sp>
      <p:sp>
        <p:nvSpPr>
          <p:cNvPr id="22536" name="TextBox 9"/>
          <p:cNvSpPr txBox="1">
            <a:spLocks noChangeArrowheads="1"/>
          </p:cNvSpPr>
          <p:nvPr/>
        </p:nvSpPr>
        <p:spPr bwMode="auto">
          <a:xfrm>
            <a:off x="7285038" y="1020763"/>
            <a:ext cx="1003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a:latin typeface="Arial" charset="0"/>
                <a:ea typeface="ＭＳ Ｐゴシック" charset="0"/>
                <a:cs typeface="ＭＳ Ｐゴシック" charset="0"/>
              </a:rPr>
              <a:t>T (°C)</a:t>
            </a:r>
          </a:p>
        </p:txBody>
      </p:sp>
      <p:sp>
        <p:nvSpPr>
          <p:cNvPr id="22537" name="TextBox 10"/>
          <p:cNvSpPr txBox="1">
            <a:spLocks noChangeArrowheads="1"/>
          </p:cNvSpPr>
          <p:nvPr/>
        </p:nvSpPr>
        <p:spPr bwMode="auto">
          <a:xfrm>
            <a:off x="1989138" y="6354763"/>
            <a:ext cx="4303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sz="2000">
                <a:latin typeface="Arial" charset="0"/>
                <a:ea typeface="ＭＳ Ｐゴシック" charset="0"/>
                <a:cs typeface="ＭＳ Ｐゴシック" charset="0"/>
              </a:rPr>
              <a:t>Y. Firing </a:t>
            </a:r>
            <a:r>
              <a:rPr lang="en-US" sz="2000" i="1">
                <a:latin typeface="Arial" charset="0"/>
                <a:ea typeface="ＭＳ Ｐゴシック" charset="0"/>
                <a:cs typeface="ＭＳ Ｐゴシック" charset="0"/>
              </a:rPr>
              <a:t>et al.,</a:t>
            </a:r>
            <a:r>
              <a:rPr lang="en-US" sz="2000">
                <a:latin typeface="Arial" charset="0"/>
                <a:ea typeface="ＭＳ Ｐゴシック" charset="0"/>
                <a:cs typeface="ＭＳ Ｐゴシック" charset="0"/>
              </a:rPr>
              <a:t> 2014 </a:t>
            </a:r>
            <a:r>
              <a:rPr lang="en-US" sz="2000" i="1">
                <a:latin typeface="Arial" charset="0"/>
                <a:ea typeface="ＭＳ Ｐゴシック" charset="0"/>
                <a:cs typeface="ＭＳ Ｐゴシック" charset="0"/>
              </a:rPr>
              <a:t>JTech</a:t>
            </a:r>
            <a:r>
              <a:rPr lang="en-US" sz="2000">
                <a:latin typeface="Arial" charset="0"/>
                <a:ea typeface="ＭＳ Ｐゴシック" charset="0"/>
                <a:cs typeface="ＭＳ Ｐゴシック" charset="0"/>
              </a:rPr>
              <a:t>., in press</a:t>
            </a:r>
          </a:p>
        </p:txBody>
      </p:sp>
    </p:spTree>
    <p:extLst>
      <p:ext uri="{BB962C8B-B14F-4D97-AF65-F5344CB8AC3E}">
        <p14:creationId xmlns:p14="http://schemas.microsoft.com/office/powerpoint/2010/main" val="7849855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descr="cDrakeM4EHFprimes.jpg"/>
          <p:cNvPicPr>
            <a:picLocks/>
          </p:cNvPicPr>
          <p:nvPr/>
        </p:nvPicPr>
        <p:blipFill>
          <a:blip r:embed="rId2">
            <a:extLst>
              <a:ext uri="{28A0092B-C50C-407E-A947-70E740481C1C}">
                <a14:useLocalDpi xmlns:a14="http://schemas.microsoft.com/office/drawing/2010/main" val="0"/>
              </a:ext>
            </a:extLst>
          </a:blip>
          <a:srcRect l="7175" t="8525" r="2104" b="27541"/>
          <a:stretch>
            <a:fillRect/>
          </a:stretch>
        </p:blipFill>
        <p:spPr bwMode="auto">
          <a:xfrm>
            <a:off x="1601788" y="13462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itle 1"/>
          <p:cNvSpPr>
            <a:spLocks noGrp="1"/>
          </p:cNvSpPr>
          <p:nvPr>
            <p:ph type="title"/>
          </p:nvPr>
        </p:nvSpPr>
        <p:spPr>
          <a:xfrm>
            <a:off x="457200" y="158750"/>
            <a:ext cx="8229600" cy="792163"/>
          </a:xfrm>
        </p:spPr>
        <p:txBody>
          <a:bodyPr>
            <a:normAutofit fontScale="90000"/>
          </a:bodyPr>
          <a:lstStyle/>
          <a:p>
            <a:r>
              <a:rPr lang="en-US" sz="2800">
                <a:latin typeface="Arial" charset="0"/>
                <a:ea typeface="MS PGothic" charset="0"/>
                <a:cs typeface="Arial" charset="0"/>
              </a:rPr>
              <a:t>(</a:t>
            </a:r>
            <a:r>
              <a:rPr lang="en-US" sz="2800" i="1">
                <a:latin typeface="Arial" charset="0"/>
                <a:ea typeface="MS PGothic" charset="0"/>
                <a:cs typeface="Arial" charset="0"/>
              </a:rPr>
              <a:t>u’T’, v’T’</a:t>
            </a:r>
            <a:r>
              <a:rPr lang="en-US" altLang="ja-JP" sz="2800">
                <a:latin typeface="Arial" charset="0"/>
                <a:ea typeface="MS PGothic" charset="0"/>
                <a:cs typeface="Arial" charset="0"/>
              </a:rPr>
              <a:t>)  are also estimated well, top to bottom</a:t>
            </a:r>
            <a:br>
              <a:rPr lang="en-US" altLang="ja-JP" sz="2800">
                <a:latin typeface="Arial" charset="0"/>
                <a:ea typeface="MS PGothic" charset="0"/>
                <a:cs typeface="Arial" charset="0"/>
              </a:rPr>
            </a:br>
            <a:r>
              <a:rPr lang="en-US" altLang="ja-JP" sz="2000">
                <a:latin typeface="Arial" charset="0"/>
                <a:ea typeface="MS PGothic" charset="0"/>
                <a:cs typeface="Arial" charset="0"/>
              </a:rPr>
              <a:t> again by comparison with French mooring (thanks to C.Provost)</a:t>
            </a:r>
            <a:endParaRPr lang="en-US" sz="2000">
              <a:latin typeface="Arial" charset="0"/>
              <a:ea typeface="MS PGothic" charset="0"/>
              <a:cs typeface="Arial" charset="0"/>
            </a:endParaRPr>
          </a:p>
        </p:txBody>
      </p:sp>
      <p:sp>
        <p:nvSpPr>
          <p:cNvPr id="23555" name="TextBox 4"/>
          <p:cNvSpPr txBox="1">
            <a:spLocks noChangeArrowheads="1"/>
          </p:cNvSpPr>
          <p:nvPr/>
        </p:nvSpPr>
        <p:spPr bwMode="auto">
          <a:xfrm>
            <a:off x="346075" y="1809750"/>
            <a:ext cx="1471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sz="2000">
                <a:latin typeface="Arial" charset="0"/>
                <a:ea typeface="ＭＳ Ｐゴシック" charset="0"/>
                <a:cs typeface="ＭＳ Ｐゴシック" charset="0"/>
              </a:rPr>
              <a:t> </a:t>
            </a:r>
            <a:r>
              <a:rPr lang="en-US">
                <a:latin typeface="Arial" charset="0"/>
                <a:ea typeface="ＭＳ Ｐゴシック" charset="0"/>
                <a:cs typeface="ＭＳ Ｐゴシック" charset="0"/>
              </a:rPr>
              <a:t>520 dbar</a:t>
            </a:r>
          </a:p>
        </p:txBody>
      </p:sp>
      <p:sp>
        <p:nvSpPr>
          <p:cNvPr id="23556" name="TextBox 5"/>
          <p:cNvSpPr txBox="1">
            <a:spLocks noChangeArrowheads="1"/>
          </p:cNvSpPr>
          <p:nvPr/>
        </p:nvSpPr>
        <p:spPr bwMode="auto">
          <a:xfrm>
            <a:off x="280988" y="3222625"/>
            <a:ext cx="1571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a:latin typeface="Arial" charset="0"/>
                <a:ea typeface="ＭＳ Ｐゴシック" charset="0"/>
                <a:cs typeface="ＭＳ Ｐゴシック" charset="0"/>
              </a:rPr>
              <a:t>1020 dbar</a:t>
            </a:r>
          </a:p>
        </p:txBody>
      </p:sp>
      <p:sp>
        <p:nvSpPr>
          <p:cNvPr id="23557" name="TextBox 6"/>
          <p:cNvSpPr txBox="1">
            <a:spLocks noChangeArrowheads="1"/>
          </p:cNvSpPr>
          <p:nvPr/>
        </p:nvSpPr>
        <p:spPr bwMode="auto">
          <a:xfrm>
            <a:off x="280988" y="4614863"/>
            <a:ext cx="157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a:latin typeface="Arial" charset="0"/>
                <a:ea typeface="ＭＳ Ｐゴシック" charset="0"/>
                <a:cs typeface="ＭＳ Ｐゴシック" charset="0"/>
              </a:rPr>
              <a:t>2540 dbar</a:t>
            </a:r>
          </a:p>
        </p:txBody>
      </p:sp>
      <p:sp>
        <p:nvSpPr>
          <p:cNvPr id="13" name="Text Box 6"/>
          <p:cNvSpPr txBox="1">
            <a:spLocks noChangeArrowheads="1"/>
          </p:cNvSpPr>
          <p:nvPr/>
        </p:nvSpPr>
        <p:spPr bwMode="auto">
          <a:xfrm>
            <a:off x="855663" y="6100763"/>
            <a:ext cx="5464175" cy="461962"/>
          </a:xfrm>
          <a:prstGeom prst="rect">
            <a:avLst/>
          </a:prstGeom>
          <a:solidFill>
            <a:schemeClr val="tx2">
              <a:lumMod val="20000"/>
              <a:lumOff val="80000"/>
            </a:schemeClr>
          </a:solidFill>
          <a:ln>
            <a:solidFill>
              <a:schemeClr val="tx2">
                <a:lumMod val="60000"/>
                <a:lumOff val="40000"/>
              </a:schemeClr>
            </a:solidFill>
          </a:ln>
        </p:spPr>
        <p:txBody>
          <a:bodyPr lIns="91423" tIns="45711" rIns="91423" bIns="45711">
            <a:spAutoFit/>
          </a:bodyPr>
          <a:lstStyle>
            <a:lvl1pPr marL="457200" indent="-4572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56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56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56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56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r>
              <a:rPr lang="en-US" sz="2400" dirty="0" smtClean="0">
                <a:latin typeface="Arial"/>
                <a:cs typeface="Arial"/>
                <a:sym typeface="Wingdings"/>
              </a:rPr>
              <a:t> </a:t>
            </a:r>
            <a:r>
              <a:rPr lang="en-US" sz="2400" dirty="0" smtClean="0">
                <a:latin typeface="Arial"/>
                <a:cs typeface="Arial"/>
                <a:sym typeface="Wingdings" panose="05000000000000000000" pitchFamily="2" charset="2"/>
              </a:rPr>
              <a:t>CPIES measure eddy heat flux </a:t>
            </a:r>
            <a:r>
              <a:rPr lang="en-US" sz="2400" dirty="0">
                <a:latin typeface="Arial"/>
                <a:cs typeface="Arial"/>
                <a:sym typeface="Wingdings" panose="05000000000000000000" pitchFamily="2" charset="2"/>
              </a:rPr>
              <a:t>well</a:t>
            </a:r>
            <a:r>
              <a:rPr lang="en-US" sz="2400" dirty="0" smtClean="0">
                <a:latin typeface="Arial"/>
                <a:cs typeface="Arial"/>
                <a:sym typeface="Wingdings" panose="05000000000000000000" pitchFamily="2" charset="2"/>
              </a:rPr>
              <a:t>. </a:t>
            </a:r>
          </a:p>
        </p:txBody>
      </p:sp>
      <p:sp>
        <p:nvSpPr>
          <p:cNvPr id="23559" name="TextBox 7"/>
          <p:cNvSpPr txBox="1">
            <a:spLocks noChangeArrowheads="1"/>
          </p:cNvSpPr>
          <p:nvPr/>
        </p:nvSpPr>
        <p:spPr bwMode="auto">
          <a:xfrm>
            <a:off x="2236788" y="982663"/>
            <a:ext cx="1973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i="1">
                <a:latin typeface="Arial" charset="0"/>
                <a:ea typeface="ＭＳ Ｐゴシック" charset="0"/>
                <a:cs typeface="ＭＳ Ｐゴシック" charset="0"/>
              </a:rPr>
              <a:t>u’T’</a:t>
            </a:r>
            <a:r>
              <a:rPr lang="en-US" altLang="ja-JP">
                <a:latin typeface="Arial" charset="0"/>
                <a:cs typeface="Arial" charset="0"/>
              </a:rPr>
              <a:t> (°C m/s)</a:t>
            </a:r>
            <a:endParaRPr lang="en-US" i="1">
              <a:latin typeface="Arial" charset="0"/>
              <a:cs typeface="Arial" charset="0"/>
            </a:endParaRPr>
          </a:p>
        </p:txBody>
      </p:sp>
      <p:sp>
        <p:nvSpPr>
          <p:cNvPr id="23560" name="TextBox 9"/>
          <p:cNvSpPr txBox="1">
            <a:spLocks noChangeArrowheads="1"/>
          </p:cNvSpPr>
          <p:nvPr/>
        </p:nvSpPr>
        <p:spPr bwMode="auto">
          <a:xfrm>
            <a:off x="7265988" y="998538"/>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a:latin typeface="Arial" charset="0"/>
                <a:ea typeface="ＭＳ Ｐゴシック" charset="0"/>
                <a:cs typeface="ＭＳ Ｐゴシック" charset="0"/>
              </a:rPr>
              <a:t>T’ (°C)</a:t>
            </a:r>
          </a:p>
        </p:txBody>
      </p:sp>
      <p:sp>
        <p:nvSpPr>
          <p:cNvPr id="23561" name="TextBox 7"/>
          <p:cNvSpPr txBox="1">
            <a:spLocks noChangeArrowheads="1"/>
          </p:cNvSpPr>
          <p:nvPr/>
        </p:nvSpPr>
        <p:spPr bwMode="auto">
          <a:xfrm>
            <a:off x="4354513" y="982663"/>
            <a:ext cx="1957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i="1">
                <a:latin typeface="Arial" charset="0"/>
                <a:ea typeface="ＭＳ Ｐゴシック" charset="0"/>
                <a:cs typeface="ＭＳ Ｐゴシック" charset="0"/>
              </a:rPr>
              <a:t>v’T’</a:t>
            </a:r>
            <a:r>
              <a:rPr lang="en-US" altLang="ja-JP">
                <a:latin typeface="Arial" charset="0"/>
                <a:cs typeface="Arial" charset="0"/>
              </a:rPr>
              <a:t> (°C m/s)</a:t>
            </a:r>
            <a:endParaRPr lang="en-US" i="1">
              <a:latin typeface="Arial" charset="0"/>
              <a:cs typeface="Arial" charset="0"/>
            </a:endParaRPr>
          </a:p>
        </p:txBody>
      </p:sp>
    </p:spTree>
    <p:extLst>
      <p:ext uri="{BB962C8B-B14F-4D97-AF65-F5344CB8AC3E}">
        <p14:creationId xmlns:p14="http://schemas.microsoft.com/office/powerpoint/2010/main" val="50714340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6" descr="Cline_refEHF_timeseries-1.jpg"/>
          <p:cNvPicPr>
            <a:picLocks noChangeAspect="1"/>
          </p:cNvPicPr>
          <p:nvPr/>
        </p:nvPicPr>
        <p:blipFill>
          <a:blip r:embed="rId2">
            <a:extLst>
              <a:ext uri="{28A0092B-C50C-407E-A947-70E740481C1C}">
                <a14:useLocalDpi xmlns:a14="http://schemas.microsoft.com/office/drawing/2010/main" val="0"/>
              </a:ext>
            </a:extLst>
          </a:blip>
          <a:srcRect l="8322" t="8403" r="9911" b="10367"/>
          <a:stretch>
            <a:fillRect/>
          </a:stretch>
        </p:blipFill>
        <p:spPr bwMode="auto">
          <a:xfrm>
            <a:off x="2433638" y="1216025"/>
            <a:ext cx="4332287"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9" descr="cDrakeArray_cline-1.jpg"/>
          <p:cNvPicPr>
            <a:picLocks noChangeAspect="1"/>
          </p:cNvPicPr>
          <p:nvPr/>
        </p:nvPicPr>
        <p:blipFill>
          <a:blip r:embed="rId3">
            <a:extLst>
              <a:ext uri="{28A0092B-C50C-407E-A947-70E740481C1C}">
                <a14:useLocalDpi xmlns:a14="http://schemas.microsoft.com/office/drawing/2010/main" val="0"/>
              </a:ext>
            </a:extLst>
          </a:blip>
          <a:srcRect l="15166" t="7938" r="32294" b="9314"/>
          <a:stretch>
            <a:fillRect/>
          </a:stretch>
        </p:blipFill>
        <p:spPr bwMode="auto">
          <a:xfrm>
            <a:off x="6742113" y="1828800"/>
            <a:ext cx="1795462"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a:stCxn id="8" idx="2"/>
          </p:cNvCxnSpPr>
          <p:nvPr/>
        </p:nvCxnSpPr>
        <p:spPr>
          <a:xfrm flipH="1">
            <a:off x="6672263" y="3330575"/>
            <a:ext cx="977900" cy="4889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6672263" y="1914525"/>
            <a:ext cx="866775" cy="93821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Donut 7"/>
          <p:cNvSpPr/>
          <p:nvPr/>
        </p:nvSpPr>
        <p:spPr>
          <a:xfrm>
            <a:off x="7650163" y="3175000"/>
            <a:ext cx="319087" cy="312738"/>
          </a:xfrm>
          <a:prstGeom prst="donut">
            <a:avLst>
              <a:gd name="adj" fmla="val 7206"/>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9" name="Donut 8"/>
          <p:cNvSpPr/>
          <p:nvPr/>
        </p:nvSpPr>
        <p:spPr>
          <a:xfrm>
            <a:off x="7508875" y="2716213"/>
            <a:ext cx="319088" cy="312737"/>
          </a:xfrm>
          <a:prstGeom prst="donut">
            <a:avLst>
              <a:gd name="adj" fmla="val 7206"/>
            </a:avLst>
          </a:prstGeom>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cxnSp>
        <p:nvCxnSpPr>
          <p:cNvPr id="12" name="Straight Arrow Connector 11"/>
          <p:cNvCxnSpPr>
            <a:stCxn id="13" idx="3"/>
          </p:cNvCxnSpPr>
          <p:nvPr/>
        </p:nvCxnSpPr>
        <p:spPr>
          <a:xfrm flipH="1">
            <a:off x="6602413" y="3884613"/>
            <a:ext cx="1230312" cy="1901825"/>
          </a:xfrm>
          <a:prstGeom prst="straightConnector1">
            <a:avLst/>
          </a:prstGeom>
          <a:ln>
            <a:solidFill>
              <a:srgbClr val="D90CBE"/>
            </a:solidFill>
            <a:tailEnd type="arrow"/>
          </a:ln>
        </p:spPr>
        <p:style>
          <a:lnRef idx="2">
            <a:schemeClr val="accent1"/>
          </a:lnRef>
          <a:fillRef idx="0">
            <a:schemeClr val="accent1"/>
          </a:fillRef>
          <a:effectRef idx="1">
            <a:schemeClr val="accent1"/>
          </a:effectRef>
          <a:fontRef idx="minor">
            <a:schemeClr val="tx1"/>
          </a:fontRef>
        </p:style>
      </p:cxnSp>
      <p:sp>
        <p:nvSpPr>
          <p:cNvPr id="13" name="Donut 12"/>
          <p:cNvSpPr/>
          <p:nvPr/>
        </p:nvSpPr>
        <p:spPr>
          <a:xfrm>
            <a:off x="7785100" y="3617913"/>
            <a:ext cx="320675" cy="312737"/>
          </a:xfrm>
          <a:prstGeom prst="donut">
            <a:avLst>
              <a:gd name="adj" fmla="val 7206"/>
            </a:avLst>
          </a:prstGeom>
          <a:ln>
            <a:solidFill>
              <a:srgbClr val="D90CBE"/>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5609" name="TextBox 14"/>
          <p:cNvSpPr txBox="1">
            <a:spLocks noChangeArrowheads="1"/>
          </p:cNvSpPr>
          <p:nvPr/>
        </p:nvSpPr>
        <p:spPr bwMode="auto">
          <a:xfrm>
            <a:off x="3427413" y="763588"/>
            <a:ext cx="2606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sz="2800">
                <a:latin typeface="Arial" charset="0"/>
                <a:cs typeface="Arial" charset="0"/>
              </a:rPr>
              <a:t>v’</a:t>
            </a:r>
            <a:r>
              <a:rPr lang="en-US" altLang="ja-JP" sz="2800" baseline="-25000">
                <a:latin typeface="Arial" charset="0"/>
                <a:cs typeface="Arial" charset="0"/>
              </a:rPr>
              <a:t>ref</a:t>
            </a:r>
            <a:r>
              <a:rPr lang="en-US" altLang="ja-JP" sz="2800">
                <a:latin typeface="Arial" charset="0"/>
                <a:cs typeface="Arial" charset="0"/>
              </a:rPr>
              <a:t>T</a:t>
            </a:r>
            <a:r>
              <a:rPr lang="en-US" sz="2800">
                <a:latin typeface="Arial" charset="0"/>
                <a:cs typeface="Arial" charset="0"/>
              </a:rPr>
              <a:t>’</a:t>
            </a:r>
            <a:r>
              <a:rPr lang="en-US" altLang="ja-JP" sz="2800">
                <a:latin typeface="Arial" charset="0"/>
                <a:cs typeface="Arial" charset="0"/>
              </a:rPr>
              <a:t>   </a:t>
            </a:r>
            <a:r>
              <a:rPr lang="en-US" altLang="ja-JP">
                <a:latin typeface="Arial" charset="0"/>
                <a:cs typeface="Arial" charset="0"/>
              </a:rPr>
              <a:t>(°C cm/s)</a:t>
            </a:r>
            <a:endParaRPr lang="en-US">
              <a:latin typeface="Arial" charset="0"/>
              <a:cs typeface="Arial" charset="0"/>
            </a:endParaRPr>
          </a:p>
        </p:txBody>
      </p:sp>
      <p:sp>
        <p:nvSpPr>
          <p:cNvPr id="25610" name="TextBox 15"/>
          <p:cNvSpPr txBox="1">
            <a:spLocks noChangeArrowheads="1"/>
          </p:cNvSpPr>
          <p:nvPr/>
        </p:nvSpPr>
        <p:spPr bwMode="auto">
          <a:xfrm>
            <a:off x="6692900" y="5880100"/>
            <a:ext cx="2430463" cy="83185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a:latin typeface="Arial" charset="0"/>
                <a:cs typeface="Arial" charset="0"/>
              </a:rPr>
              <a:t>Mean &lt;v’</a:t>
            </a:r>
            <a:r>
              <a:rPr lang="en-US" altLang="ja-JP" baseline="-25000">
                <a:latin typeface="Arial" charset="0"/>
                <a:cs typeface="Arial" charset="0"/>
              </a:rPr>
              <a:t>ref</a:t>
            </a:r>
            <a:r>
              <a:rPr lang="en-US" altLang="ja-JP">
                <a:latin typeface="Arial" charset="0"/>
                <a:cs typeface="Arial" charset="0"/>
              </a:rPr>
              <a:t>T</a:t>
            </a:r>
            <a:r>
              <a:rPr lang="en-US">
                <a:latin typeface="Arial" charset="0"/>
                <a:cs typeface="Arial" charset="0"/>
              </a:rPr>
              <a:t>’</a:t>
            </a:r>
            <a:r>
              <a:rPr lang="en-US" altLang="ja-JP">
                <a:latin typeface="Arial" charset="0"/>
                <a:cs typeface="Arial" charset="0"/>
              </a:rPr>
              <a:t>&gt;  stable in 2 years </a:t>
            </a:r>
            <a:endParaRPr lang="en-US">
              <a:latin typeface="Arial" charset="0"/>
              <a:cs typeface="Arial" charset="0"/>
            </a:endParaRPr>
          </a:p>
        </p:txBody>
      </p:sp>
      <p:sp>
        <p:nvSpPr>
          <p:cNvPr id="25611" name="TextBox 16"/>
          <p:cNvSpPr txBox="1">
            <a:spLocks noChangeArrowheads="1"/>
          </p:cNvSpPr>
          <p:nvPr/>
        </p:nvSpPr>
        <p:spPr bwMode="auto">
          <a:xfrm>
            <a:off x="30163" y="1244600"/>
            <a:ext cx="2408237" cy="1446213"/>
          </a:xfrm>
          <a:prstGeom prst="rect">
            <a:avLst/>
          </a:prstGeom>
          <a:solidFill>
            <a:srgbClr val="FFFFFF"/>
          </a:solidFill>
          <a:ln w="9525">
            <a:solidFill>
              <a:srgbClr val="008000"/>
            </a:solidFill>
            <a:miter lim="800000"/>
            <a:headEnd/>
            <a:tailEnd/>
          </a:ln>
        </p:spPr>
        <p:txBody>
          <a:bodyPr>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sz="2200">
                <a:solidFill>
                  <a:srgbClr val="0000FF"/>
                </a:solidFill>
                <a:latin typeface="Arial" charset="0"/>
                <a:cs typeface="Arial" charset="0"/>
              </a:rPr>
              <a:t>Intense poleward fluxes in SAF/PF interfrontal zone;</a:t>
            </a:r>
          </a:p>
          <a:p>
            <a:r>
              <a:rPr lang="en-US" sz="2200">
                <a:solidFill>
                  <a:srgbClr val="0000FF"/>
                </a:solidFill>
                <a:latin typeface="Arial" charset="0"/>
                <a:cs typeface="Arial" charset="0"/>
              </a:rPr>
              <a:t>  (BC instability)</a:t>
            </a:r>
          </a:p>
        </p:txBody>
      </p:sp>
      <p:sp>
        <p:nvSpPr>
          <p:cNvPr id="25612" name="TextBox 19"/>
          <p:cNvSpPr txBox="1">
            <a:spLocks noChangeArrowheads="1"/>
          </p:cNvSpPr>
          <p:nvPr/>
        </p:nvSpPr>
        <p:spPr bwMode="auto">
          <a:xfrm>
            <a:off x="230188" y="147638"/>
            <a:ext cx="8715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sz="3200">
                <a:latin typeface="Arial" charset="0"/>
                <a:cs typeface="Arial" charset="0"/>
              </a:rPr>
              <a:t>Eddy heat fluxes at representative sites, 400 m</a:t>
            </a:r>
          </a:p>
        </p:txBody>
      </p:sp>
      <p:sp>
        <p:nvSpPr>
          <p:cNvPr id="25613" name="TextBox 22"/>
          <p:cNvSpPr txBox="1">
            <a:spLocks noChangeArrowheads="1"/>
          </p:cNvSpPr>
          <p:nvPr/>
        </p:nvSpPr>
        <p:spPr bwMode="auto">
          <a:xfrm>
            <a:off x="31750" y="3060700"/>
            <a:ext cx="2439988" cy="2124075"/>
          </a:xfrm>
          <a:prstGeom prst="rect">
            <a:avLst/>
          </a:prstGeom>
          <a:solidFill>
            <a:srgbClr val="FFFFFF"/>
          </a:solidFill>
          <a:ln w="9525">
            <a:solidFill>
              <a:srgbClr val="008000"/>
            </a:solidFill>
            <a:miter lim="800000"/>
            <a:headEnd/>
            <a:tailEnd/>
          </a:ln>
        </p:spPr>
        <p:txBody>
          <a:bodyPr>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sz="2200">
                <a:solidFill>
                  <a:srgbClr val="0000FF"/>
                </a:solidFill>
                <a:latin typeface="Arial" charset="0"/>
                <a:cs typeface="Arial" charset="0"/>
              </a:rPr>
              <a:t>In PF, mean EHF grows in strong poleward pulses, </a:t>
            </a:r>
            <a:r>
              <a:rPr lang="en-US" sz="2200" u="sng">
                <a:solidFill>
                  <a:srgbClr val="0000FF"/>
                </a:solidFill>
                <a:latin typeface="Arial" charset="0"/>
                <a:cs typeface="Arial" charset="0"/>
              </a:rPr>
              <a:t>downstream</a:t>
            </a:r>
            <a:r>
              <a:rPr lang="en-US" sz="2200">
                <a:solidFill>
                  <a:srgbClr val="0000FF"/>
                </a:solidFill>
                <a:latin typeface="Arial" charset="0"/>
                <a:cs typeface="Arial" charset="0"/>
              </a:rPr>
              <a:t> of Shackleton Fracture Zone</a:t>
            </a:r>
          </a:p>
        </p:txBody>
      </p:sp>
      <p:sp>
        <p:nvSpPr>
          <p:cNvPr id="25614" name="TextBox 23"/>
          <p:cNvSpPr txBox="1">
            <a:spLocks noChangeArrowheads="1"/>
          </p:cNvSpPr>
          <p:nvPr/>
        </p:nvSpPr>
        <p:spPr bwMode="auto">
          <a:xfrm>
            <a:off x="30163" y="5430838"/>
            <a:ext cx="2408237" cy="1108075"/>
          </a:xfrm>
          <a:prstGeom prst="rect">
            <a:avLst/>
          </a:prstGeom>
          <a:solidFill>
            <a:srgbClr val="FFFFFF"/>
          </a:solidFill>
          <a:ln w="9525">
            <a:solidFill>
              <a:srgbClr val="008000"/>
            </a:solidFill>
            <a:miter lim="800000"/>
            <a:headEnd/>
            <a:tailEnd/>
          </a:ln>
        </p:spPr>
        <p:txBody>
          <a:bodyPr>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sz="2200">
                <a:solidFill>
                  <a:srgbClr val="0000FF"/>
                </a:solidFill>
                <a:latin typeface="Arial" charset="0"/>
                <a:cs typeface="Arial" charset="0"/>
              </a:rPr>
              <a:t>Weak heat flux events </a:t>
            </a:r>
            <a:r>
              <a:rPr lang="en-US" sz="2200" u="sng">
                <a:solidFill>
                  <a:srgbClr val="0000FF"/>
                </a:solidFill>
                <a:latin typeface="Arial" charset="0"/>
                <a:cs typeface="Arial" charset="0"/>
              </a:rPr>
              <a:t>upstream</a:t>
            </a:r>
            <a:r>
              <a:rPr lang="en-US" sz="2200">
                <a:solidFill>
                  <a:srgbClr val="0000FF"/>
                </a:solidFill>
                <a:latin typeface="Arial" charset="0"/>
                <a:cs typeface="Arial" charset="0"/>
              </a:rPr>
              <a:t> of SFZ</a:t>
            </a:r>
          </a:p>
        </p:txBody>
      </p:sp>
    </p:spTree>
    <p:extLst>
      <p:ext uri="{BB962C8B-B14F-4D97-AF65-F5344CB8AC3E}">
        <p14:creationId xmlns:p14="http://schemas.microsoft.com/office/powerpoint/2010/main" val="12085246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AAC_UFZ_fastlaneFig4 copy.jp2"/>
          <p:cNvPicPr>
            <a:picLocks noChangeAspect="1"/>
          </p:cNvPicPr>
          <p:nvPr/>
        </p:nvPicPr>
        <p:blipFill>
          <a:blip r:embed="rId2">
            <a:extLst>
              <a:ext uri="{28A0092B-C50C-407E-A947-70E740481C1C}">
                <a14:useLocalDpi xmlns:a14="http://schemas.microsoft.com/office/drawing/2010/main" val="0"/>
              </a:ext>
            </a:extLst>
          </a:blip>
          <a:srcRect l="14403" t="34981" r="18221" b="53554"/>
          <a:stretch>
            <a:fillRect/>
          </a:stretch>
        </p:blipFill>
        <p:spPr bwMode="auto">
          <a:xfrm>
            <a:off x="595313" y="5106988"/>
            <a:ext cx="7418387"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3" descr="Cline_vtprime-1.jpg"/>
          <p:cNvPicPr>
            <a:picLocks noChangeAspect="1"/>
          </p:cNvPicPr>
          <p:nvPr/>
        </p:nvPicPr>
        <p:blipFill>
          <a:blip r:embed="rId3">
            <a:extLst>
              <a:ext uri="{28A0092B-C50C-407E-A947-70E740481C1C}">
                <a14:useLocalDpi xmlns:a14="http://schemas.microsoft.com/office/drawing/2010/main" val="0"/>
              </a:ext>
            </a:extLst>
          </a:blip>
          <a:srcRect l="71362" t="2646" r="3767" b="10338"/>
          <a:stretch>
            <a:fillRect/>
          </a:stretch>
        </p:blipFill>
        <p:spPr bwMode="auto">
          <a:xfrm rot="-5400000">
            <a:off x="2497932" y="-140494"/>
            <a:ext cx="2787650" cy="753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4"/>
          <p:cNvSpPr txBox="1">
            <a:spLocks noChangeArrowheads="1"/>
          </p:cNvSpPr>
          <p:nvPr/>
        </p:nvSpPr>
        <p:spPr bwMode="auto">
          <a:xfrm>
            <a:off x="7578725" y="3494088"/>
            <a:ext cx="15319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a:solidFill>
                  <a:srgbClr val="0000FF"/>
                </a:solidFill>
                <a:latin typeface="Arial" charset="0"/>
                <a:cs typeface="Arial" charset="0"/>
              </a:rPr>
              <a:t> &lt;v’</a:t>
            </a:r>
            <a:r>
              <a:rPr lang="en-US" altLang="ja-JP" baseline="-25000">
                <a:solidFill>
                  <a:srgbClr val="0000FF"/>
                </a:solidFill>
                <a:latin typeface="Arial" charset="0"/>
                <a:cs typeface="Arial" charset="0"/>
              </a:rPr>
              <a:t>ref</a:t>
            </a:r>
            <a:r>
              <a:rPr lang="en-US" altLang="ja-JP">
                <a:solidFill>
                  <a:srgbClr val="0000FF"/>
                </a:solidFill>
                <a:latin typeface="Arial" charset="0"/>
                <a:cs typeface="Arial" charset="0"/>
              </a:rPr>
              <a:t>T</a:t>
            </a:r>
            <a:r>
              <a:rPr lang="en-US">
                <a:solidFill>
                  <a:srgbClr val="0000FF"/>
                </a:solidFill>
                <a:latin typeface="Arial" charset="0"/>
                <a:cs typeface="Arial" charset="0"/>
              </a:rPr>
              <a:t>’</a:t>
            </a:r>
            <a:r>
              <a:rPr lang="en-US" altLang="ja-JP">
                <a:solidFill>
                  <a:srgbClr val="0000FF"/>
                </a:solidFill>
                <a:latin typeface="Arial" charset="0"/>
                <a:cs typeface="Arial" charset="0"/>
              </a:rPr>
              <a:t>&gt; </a:t>
            </a:r>
            <a:r>
              <a:rPr lang="en-US" altLang="ja-JP" sz="2200">
                <a:solidFill>
                  <a:srgbClr val="0000FF"/>
                </a:solidFill>
                <a:latin typeface="Arial" charset="0"/>
                <a:cs typeface="Arial" charset="0"/>
              </a:rPr>
              <a:t>(°C cm/s)</a:t>
            </a:r>
            <a:r>
              <a:rPr lang="en-US" altLang="ja-JP">
                <a:solidFill>
                  <a:srgbClr val="0000FF"/>
                </a:solidFill>
                <a:latin typeface="Arial" charset="0"/>
                <a:cs typeface="Arial" charset="0"/>
              </a:rPr>
              <a:t> </a:t>
            </a:r>
            <a:endParaRPr lang="en-US">
              <a:solidFill>
                <a:srgbClr val="0000FF"/>
              </a:solidFill>
              <a:latin typeface="Arial" charset="0"/>
              <a:cs typeface="Arial" charset="0"/>
            </a:endParaRPr>
          </a:p>
        </p:txBody>
      </p:sp>
      <p:sp>
        <p:nvSpPr>
          <p:cNvPr id="26628" name="TextBox 7"/>
          <p:cNvSpPr txBox="1">
            <a:spLocks noChangeArrowheads="1"/>
          </p:cNvSpPr>
          <p:nvPr/>
        </p:nvSpPr>
        <p:spPr bwMode="auto">
          <a:xfrm>
            <a:off x="512763" y="222250"/>
            <a:ext cx="8008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pPr algn="ctr"/>
            <a:r>
              <a:rPr lang="en-US" sz="2800">
                <a:latin typeface="Arial" charset="0"/>
                <a:cs typeface="Arial" charset="0"/>
              </a:rPr>
              <a:t>4-year Mean Eddy Heat Flux on 800 km Transect</a:t>
            </a:r>
          </a:p>
        </p:txBody>
      </p:sp>
      <p:sp>
        <p:nvSpPr>
          <p:cNvPr id="26629" name="TextBox 8"/>
          <p:cNvSpPr txBox="1">
            <a:spLocks noChangeArrowheads="1"/>
          </p:cNvSpPr>
          <p:nvPr/>
        </p:nvSpPr>
        <p:spPr bwMode="auto">
          <a:xfrm>
            <a:off x="488950" y="836613"/>
            <a:ext cx="8164513" cy="1200150"/>
          </a:xfrm>
          <a:prstGeom prst="rect">
            <a:avLst/>
          </a:prstGeom>
          <a:noFill/>
          <a:ln w="127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a:solidFill>
                  <a:srgbClr val="0000FF"/>
                </a:solidFill>
                <a:latin typeface="Arial" charset="0"/>
                <a:cs typeface="Arial" charset="0"/>
              </a:rPr>
              <a:t>Poleward mean flux ~ 1.8(°C cm/s) in north in lee of SFZ;</a:t>
            </a:r>
          </a:p>
          <a:p>
            <a:r>
              <a:rPr lang="en-US">
                <a:solidFill>
                  <a:srgbClr val="0000FF"/>
                </a:solidFill>
                <a:latin typeface="Arial" charset="0"/>
                <a:cs typeface="Arial" charset="0"/>
              </a:rPr>
              <a:t>      ~ 2.5(°C cm/s) at 400 m in zone between SAF and PF.</a:t>
            </a:r>
          </a:p>
          <a:p>
            <a:r>
              <a:rPr lang="en-US">
                <a:solidFill>
                  <a:srgbClr val="0000FF"/>
                </a:solidFill>
                <a:latin typeface="Arial" charset="0"/>
                <a:cs typeface="Arial" charset="0"/>
              </a:rPr>
              <a:t>Weaker by factor of ~ 8 in southern portion.  </a:t>
            </a:r>
          </a:p>
        </p:txBody>
      </p:sp>
      <p:sp>
        <p:nvSpPr>
          <p:cNvPr id="26630" name="TextBox 9"/>
          <p:cNvSpPr txBox="1">
            <a:spLocks noChangeArrowheads="1"/>
          </p:cNvSpPr>
          <p:nvPr/>
        </p:nvSpPr>
        <p:spPr bwMode="auto">
          <a:xfrm>
            <a:off x="63500" y="6034088"/>
            <a:ext cx="869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sz="2000">
                <a:latin typeface="Arial" charset="0"/>
                <a:cs typeface="Arial" charset="0"/>
              </a:rPr>
              <a:t>Depth</a:t>
            </a:r>
          </a:p>
        </p:txBody>
      </p:sp>
      <p:sp>
        <p:nvSpPr>
          <p:cNvPr id="26631" name="TextBox 10"/>
          <p:cNvSpPr txBox="1">
            <a:spLocks noChangeArrowheads="1"/>
          </p:cNvSpPr>
          <p:nvPr/>
        </p:nvSpPr>
        <p:spPr bwMode="auto">
          <a:xfrm>
            <a:off x="7737475" y="5357813"/>
            <a:ext cx="277813" cy="992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endParaRPr lang="en-US" sz="1800"/>
          </a:p>
        </p:txBody>
      </p:sp>
      <p:sp>
        <p:nvSpPr>
          <p:cNvPr id="26632" name="TextBox 5"/>
          <p:cNvSpPr txBox="1">
            <a:spLocks noChangeArrowheads="1"/>
          </p:cNvSpPr>
          <p:nvPr/>
        </p:nvSpPr>
        <p:spPr bwMode="auto">
          <a:xfrm>
            <a:off x="7521575" y="5181600"/>
            <a:ext cx="15827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sz="2800">
                <a:solidFill>
                  <a:srgbClr val="008000"/>
                </a:solidFill>
                <a:latin typeface="Arial" charset="0"/>
                <a:cs typeface="Arial" charset="0"/>
              </a:rPr>
              <a:t> </a:t>
            </a:r>
            <a:r>
              <a:rPr lang="el-GR" sz="2800">
                <a:solidFill>
                  <a:srgbClr val="008000"/>
                </a:solidFill>
                <a:latin typeface="Arial" charset="0"/>
                <a:cs typeface="Arial" charset="0"/>
              </a:rPr>
              <a:t>φ</a:t>
            </a:r>
            <a:endParaRPr lang="en-US" sz="2800">
              <a:solidFill>
                <a:srgbClr val="008000"/>
              </a:solidFill>
              <a:latin typeface="Arial" charset="0"/>
              <a:cs typeface="Arial" charset="0"/>
            </a:endParaRPr>
          </a:p>
          <a:p>
            <a:endParaRPr lang="en-US" sz="800">
              <a:solidFill>
                <a:srgbClr val="008000"/>
              </a:solidFill>
              <a:latin typeface="Arial" charset="0"/>
              <a:cs typeface="Arial" charset="0"/>
            </a:endParaRPr>
          </a:p>
          <a:p>
            <a:r>
              <a:rPr lang="en-US" sz="2000">
                <a:solidFill>
                  <a:srgbClr val="008000"/>
                </a:solidFill>
                <a:latin typeface="Arial" charset="0"/>
                <a:cs typeface="Arial" charset="0"/>
              </a:rPr>
              <a:t>geopotential</a:t>
            </a:r>
          </a:p>
        </p:txBody>
      </p:sp>
    </p:spTree>
    <p:extLst>
      <p:ext uri="{BB962C8B-B14F-4D97-AF65-F5344CB8AC3E}">
        <p14:creationId xmlns:p14="http://schemas.microsoft.com/office/powerpoint/2010/main" val="4888053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txBox="1">
            <a:spLocks/>
          </p:cNvSpPr>
          <p:nvPr/>
        </p:nvSpPr>
        <p:spPr bwMode="auto">
          <a:xfrm>
            <a:off x="669925" y="223838"/>
            <a:ext cx="79375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pPr eaLnBrk="1" hangingPunct="1"/>
            <a:r>
              <a:rPr lang="en-US" sz="2800">
                <a:latin typeface="Arial" charset="0"/>
                <a:cs typeface="Arial" charset="0"/>
              </a:rPr>
              <a:t>Summary 1.  Eddy Heat Flux – global context</a:t>
            </a:r>
            <a:endParaRPr lang="en-US">
              <a:latin typeface="Arial" charset="0"/>
              <a:cs typeface="Arial" charset="0"/>
            </a:endParaRPr>
          </a:p>
        </p:txBody>
      </p:sp>
      <p:sp>
        <p:nvSpPr>
          <p:cNvPr id="36866" name="TextBox 20"/>
          <p:cNvSpPr txBox="1">
            <a:spLocks noChangeArrowheads="1"/>
          </p:cNvSpPr>
          <p:nvPr/>
        </p:nvSpPr>
        <p:spPr bwMode="auto">
          <a:xfrm>
            <a:off x="3767138" y="6523038"/>
            <a:ext cx="331787" cy="36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endParaRPr lang="en-US" sz="1800"/>
          </a:p>
        </p:txBody>
      </p:sp>
      <p:pic>
        <p:nvPicPr>
          <p:cNvPr id="36867" name="Picture 22" descr="Global_SSH_std.jpg"/>
          <p:cNvPicPr>
            <a:picLocks/>
          </p:cNvPicPr>
          <p:nvPr/>
        </p:nvPicPr>
        <p:blipFill>
          <a:blip r:embed="rId2">
            <a:extLst>
              <a:ext uri="{28A0092B-C50C-407E-A947-70E740481C1C}">
                <a14:useLocalDpi xmlns:a14="http://schemas.microsoft.com/office/drawing/2010/main" val="0"/>
              </a:ext>
            </a:extLst>
          </a:blip>
          <a:srcRect l="7716" t="8009" r="10313" b="58846"/>
          <a:stretch>
            <a:fillRect/>
          </a:stretch>
        </p:blipFill>
        <p:spPr bwMode="auto">
          <a:xfrm>
            <a:off x="539750" y="3048000"/>
            <a:ext cx="7962900"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24" name="Straight Connector 23"/>
          <p:cNvCxnSpPr/>
          <p:nvPr/>
        </p:nvCxnSpPr>
        <p:spPr>
          <a:xfrm flipH="1">
            <a:off x="1227138" y="4799013"/>
            <a:ext cx="7140575"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a:stCxn id="36872" idx="2"/>
          </p:cNvCxnSpPr>
          <p:nvPr/>
        </p:nvCxnSpPr>
        <p:spPr>
          <a:xfrm>
            <a:off x="4576763" y="2989752"/>
            <a:ext cx="2214562" cy="1449265"/>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7116763" y="4594225"/>
            <a:ext cx="104775" cy="404813"/>
          </a:xfrm>
          <a:prstGeom prst="line">
            <a:avLst/>
          </a:prstGeom>
          <a:ln w="44450">
            <a:solidFill>
              <a:srgbClr val="660066"/>
            </a:solidFill>
          </a:ln>
        </p:spPr>
        <p:style>
          <a:lnRef idx="2">
            <a:schemeClr val="accent1"/>
          </a:lnRef>
          <a:fillRef idx="0">
            <a:schemeClr val="accent1"/>
          </a:fillRef>
          <a:effectRef idx="1">
            <a:schemeClr val="accent1"/>
          </a:effectRef>
          <a:fontRef idx="minor">
            <a:schemeClr val="tx1"/>
          </a:fontRef>
        </p:style>
      </p:cxnSp>
      <p:sp>
        <p:nvSpPr>
          <p:cNvPr id="36872" name="TextBox 7"/>
          <p:cNvSpPr txBox="1">
            <a:spLocks noChangeArrowheads="1"/>
          </p:cNvSpPr>
          <p:nvPr/>
        </p:nvSpPr>
        <p:spPr bwMode="auto">
          <a:xfrm>
            <a:off x="68263" y="1296981"/>
            <a:ext cx="9017000" cy="1692771"/>
          </a:xfrm>
          <a:prstGeom prst="rect">
            <a:avLst/>
          </a:prstGeom>
          <a:noFill/>
          <a:ln w="9525">
            <a:solidFill>
              <a:srgbClr val="66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85750" indent="-285750">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pPr eaLnBrk="1" hangingPunct="1">
              <a:buFont typeface="Arial" charset="0"/>
              <a:buChar char="•"/>
            </a:pPr>
            <a:r>
              <a:rPr lang="en-US" dirty="0">
                <a:solidFill>
                  <a:srgbClr val="0000FF"/>
                </a:solidFill>
                <a:latin typeface="Arial" charset="0"/>
                <a:cs typeface="Arial" charset="0"/>
              </a:rPr>
              <a:t>Compare to air-sea heat loss  ~0.6 PW,      south of 60°S</a:t>
            </a:r>
            <a:r>
              <a:rPr lang="en-US" dirty="0">
                <a:solidFill>
                  <a:schemeClr val="tx2">
                    <a:lumMod val="75000"/>
                  </a:schemeClr>
                </a:solidFill>
                <a:latin typeface="Arial" charset="0"/>
                <a:cs typeface="Arial" charset="0"/>
              </a:rPr>
              <a:t>.</a:t>
            </a:r>
          </a:p>
          <a:p>
            <a:pPr eaLnBrk="1" hangingPunct="1">
              <a:buFont typeface="Arial" charset="0"/>
              <a:buChar char="•"/>
            </a:pPr>
            <a:endParaRPr lang="en-US" sz="800" dirty="0">
              <a:solidFill>
                <a:srgbClr val="D90CBE"/>
              </a:solidFill>
              <a:latin typeface="Arial" charset="0"/>
              <a:cs typeface="Arial" charset="0"/>
            </a:endParaRPr>
          </a:p>
          <a:p>
            <a:pPr eaLnBrk="1" hangingPunct="1">
              <a:buFont typeface="Arial" charset="0"/>
              <a:buChar char="•"/>
            </a:pPr>
            <a:r>
              <a:rPr lang="en-US" dirty="0" smtClean="0">
                <a:solidFill>
                  <a:srgbClr val="950792"/>
                </a:solidFill>
                <a:latin typeface="Arial" charset="0"/>
                <a:cs typeface="Arial" charset="0"/>
              </a:rPr>
              <a:t>In SAF -- assume </a:t>
            </a:r>
            <a:r>
              <a:rPr lang="en-US" dirty="0">
                <a:solidFill>
                  <a:srgbClr val="950792"/>
                </a:solidFill>
                <a:latin typeface="Arial" charset="0"/>
                <a:cs typeface="Arial" charset="0"/>
              </a:rPr>
              <a:t>zonal </a:t>
            </a:r>
            <a:r>
              <a:rPr lang="en-US" dirty="0" smtClean="0">
                <a:solidFill>
                  <a:srgbClr val="950792"/>
                </a:solidFill>
                <a:latin typeface="Arial" charset="0"/>
                <a:cs typeface="Arial" charset="0"/>
              </a:rPr>
              <a:t>average</a:t>
            </a:r>
            <a:r>
              <a:rPr lang="en-US" dirty="0">
                <a:solidFill>
                  <a:srgbClr val="950792"/>
                </a:solidFill>
                <a:latin typeface="Arial" charset="0"/>
                <a:cs typeface="Arial" charset="0"/>
              </a:rPr>
              <a:t> </a:t>
            </a:r>
            <a:r>
              <a:rPr lang="en-US" dirty="0" smtClean="0">
                <a:solidFill>
                  <a:srgbClr val="950792"/>
                </a:solidFill>
                <a:latin typeface="Arial" charset="0"/>
                <a:cs typeface="Arial" charset="0"/>
              </a:rPr>
              <a:t>~ </a:t>
            </a:r>
            <a:r>
              <a:rPr lang="en-US" dirty="0">
                <a:solidFill>
                  <a:srgbClr val="950792"/>
                </a:solidFill>
                <a:latin typeface="Arial" charset="0"/>
                <a:cs typeface="Arial" charset="0"/>
              </a:rPr>
              <a:t>2 PW poleward eddy flux </a:t>
            </a:r>
            <a:endParaRPr lang="en-US" dirty="0" smtClean="0">
              <a:solidFill>
                <a:srgbClr val="950792"/>
              </a:solidFill>
              <a:latin typeface="Arial" charset="0"/>
              <a:cs typeface="Arial" charset="0"/>
            </a:endParaRPr>
          </a:p>
          <a:p>
            <a:pPr eaLnBrk="1" hangingPunct="1">
              <a:buFont typeface="Arial" charset="0"/>
              <a:buChar char="•"/>
            </a:pPr>
            <a:r>
              <a:rPr lang="en-US" dirty="0" smtClean="0">
                <a:solidFill>
                  <a:srgbClr val="950792"/>
                </a:solidFill>
                <a:latin typeface="Arial" charset="0"/>
                <a:cs typeface="Arial" charset="0"/>
              </a:rPr>
              <a:t>In southern ACC --    </a:t>
            </a:r>
            <a:r>
              <a:rPr lang="en-US" dirty="0">
                <a:solidFill>
                  <a:srgbClr val="950792"/>
                </a:solidFill>
                <a:latin typeface="Arial" charset="0"/>
                <a:cs typeface="Arial" charset="0"/>
              </a:rPr>
              <a:t>…   	</a:t>
            </a:r>
            <a:r>
              <a:rPr lang="en-US" dirty="0" smtClean="0">
                <a:solidFill>
                  <a:srgbClr val="950792"/>
                </a:solidFill>
                <a:latin typeface="Arial" charset="0"/>
                <a:cs typeface="Arial" charset="0"/>
              </a:rPr>
              <a:t>        </a:t>
            </a:r>
            <a:r>
              <a:rPr lang="en-US" dirty="0">
                <a:solidFill>
                  <a:srgbClr val="950792"/>
                </a:solidFill>
                <a:latin typeface="Arial" charset="0"/>
                <a:cs typeface="Arial" charset="0"/>
              </a:rPr>
              <a:t>0.2 PW  	“		“     “ </a:t>
            </a:r>
            <a:endParaRPr lang="en-US" dirty="0" smtClean="0">
              <a:solidFill>
                <a:srgbClr val="950792"/>
              </a:solidFill>
              <a:latin typeface="Arial" charset="0"/>
              <a:cs typeface="Arial" charset="0"/>
            </a:endParaRPr>
          </a:p>
          <a:p>
            <a:pPr marL="0" indent="0" eaLnBrk="1" hangingPunct="1"/>
            <a:r>
              <a:rPr lang="en-US" dirty="0" smtClean="0">
                <a:solidFill>
                  <a:srgbClr val="0000FF"/>
                </a:solidFill>
                <a:latin typeface="Arial" charset="0"/>
                <a:cs typeface="Arial" charset="0"/>
              </a:rPr>
              <a:t>  </a:t>
            </a:r>
            <a:endParaRPr lang="en-US" dirty="0">
              <a:solidFill>
                <a:srgbClr val="0000FF"/>
              </a:solidFill>
              <a:latin typeface="Arial" charset="0"/>
              <a:cs typeface="Arial" charset="0"/>
            </a:endParaRPr>
          </a:p>
        </p:txBody>
      </p:sp>
      <p:sp>
        <p:nvSpPr>
          <p:cNvPr id="15" name="Rectangle 14"/>
          <p:cNvSpPr/>
          <p:nvPr/>
        </p:nvSpPr>
        <p:spPr>
          <a:xfrm>
            <a:off x="1285814" y="4799013"/>
            <a:ext cx="7081899" cy="640187"/>
          </a:xfrm>
          <a:prstGeom prst="rect">
            <a:avLst/>
          </a:prstGeom>
          <a:solidFill>
            <a:schemeClr val="accent1">
              <a:alpha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9892558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al_SSH_std_75S.pdf"/>
          <p:cNvPicPr>
            <a:picLocks/>
          </p:cNvPicPr>
          <p:nvPr/>
        </p:nvPicPr>
        <p:blipFill rotWithShape="1">
          <a:blip r:embed="rId2">
            <a:extLst>
              <a:ext uri="{28A0092B-C50C-407E-A947-70E740481C1C}">
                <a14:useLocalDpi xmlns:a14="http://schemas.microsoft.com/office/drawing/2010/main" val="0"/>
              </a:ext>
            </a:extLst>
          </a:blip>
          <a:srcRect l="10238" t="7575" r="10043" b="59361"/>
          <a:stretch/>
        </p:blipFill>
        <p:spPr>
          <a:xfrm>
            <a:off x="-23082" y="1134348"/>
            <a:ext cx="7234381" cy="4888792"/>
          </a:xfrm>
          <a:prstGeom prst="rect">
            <a:avLst/>
          </a:prstGeom>
        </p:spPr>
      </p:pic>
      <p:sp>
        <p:nvSpPr>
          <p:cNvPr id="2" name="Oval 1"/>
          <p:cNvSpPr/>
          <p:nvPr/>
        </p:nvSpPr>
        <p:spPr>
          <a:xfrm>
            <a:off x="4967459" y="4486873"/>
            <a:ext cx="168579" cy="125176"/>
          </a:xfrm>
          <a:prstGeom prst="ellips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4517914" y="3252650"/>
            <a:ext cx="449545" cy="85586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807254" y="4555836"/>
            <a:ext cx="507696" cy="369332"/>
          </a:xfrm>
          <a:prstGeom prst="rect">
            <a:avLst/>
          </a:prstGeom>
          <a:noFill/>
        </p:spPr>
        <p:txBody>
          <a:bodyPr wrap="none" rtlCol="0">
            <a:spAutoFit/>
          </a:bodyPr>
          <a:lstStyle/>
          <a:p>
            <a:r>
              <a:rPr lang="en-US" dirty="0" smtClean="0">
                <a:solidFill>
                  <a:srgbClr val="FF0000"/>
                </a:solidFill>
              </a:rPr>
              <a:t>PIG</a:t>
            </a:r>
            <a:endParaRPr lang="en-US" dirty="0">
              <a:solidFill>
                <a:srgbClr val="FF0000"/>
              </a:solidFill>
            </a:endParaRPr>
          </a:p>
        </p:txBody>
      </p:sp>
      <p:sp>
        <p:nvSpPr>
          <p:cNvPr id="19" name="TextBox 18"/>
          <p:cNvSpPr txBox="1"/>
          <p:nvPr/>
        </p:nvSpPr>
        <p:spPr>
          <a:xfrm>
            <a:off x="4140410" y="2533144"/>
            <a:ext cx="546920" cy="369332"/>
          </a:xfrm>
          <a:prstGeom prst="rect">
            <a:avLst/>
          </a:prstGeom>
          <a:noFill/>
        </p:spPr>
        <p:txBody>
          <a:bodyPr wrap="none" rtlCol="0">
            <a:spAutoFit/>
          </a:bodyPr>
          <a:lstStyle/>
          <a:p>
            <a:r>
              <a:rPr lang="en-US" dirty="0" smtClean="0">
                <a:solidFill>
                  <a:srgbClr val="FF0000"/>
                </a:solidFill>
              </a:rPr>
              <a:t>UFZ</a:t>
            </a:r>
            <a:endParaRPr lang="en-US" dirty="0">
              <a:solidFill>
                <a:srgbClr val="FF0000"/>
              </a:solidFill>
            </a:endParaRPr>
          </a:p>
        </p:txBody>
      </p:sp>
      <p:sp>
        <p:nvSpPr>
          <p:cNvPr id="10" name="Donut 9"/>
          <p:cNvSpPr>
            <a:spLocks noChangeAspect="1"/>
          </p:cNvSpPr>
          <p:nvPr/>
        </p:nvSpPr>
        <p:spPr>
          <a:xfrm>
            <a:off x="4216184" y="2858373"/>
            <a:ext cx="448056" cy="448056"/>
          </a:xfrm>
          <a:prstGeom prst="donut">
            <a:avLst>
              <a:gd name="adj" fmla="val 1328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Title 1"/>
          <p:cNvSpPr>
            <a:spLocks noGrp="1"/>
          </p:cNvSpPr>
          <p:nvPr>
            <p:ph type="title"/>
          </p:nvPr>
        </p:nvSpPr>
        <p:spPr>
          <a:xfrm>
            <a:off x="403114" y="207307"/>
            <a:ext cx="8229600" cy="1189693"/>
          </a:xfrm>
        </p:spPr>
        <p:txBody>
          <a:bodyPr>
            <a:normAutofit/>
          </a:bodyPr>
          <a:lstStyle/>
          <a:p>
            <a:r>
              <a:rPr lang="en-US" sz="2800" dirty="0" smtClean="0"/>
              <a:t> ACC_UFZ heat fluxes</a:t>
            </a:r>
            <a:br>
              <a:rPr lang="en-US" sz="2800" dirty="0" smtClean="0"/>
            </a:br>
            <a:r>
              <a:rPr lang="en-US" sz="2000" dirty="0" smtClean="0"/>
              <a:t> join with a team of French and Korean scientists  </a:t>
            </a:r>
            <a:br>
              <a:rPr lang="en-US" sz="2000" dirty="0" smtClean="0"/>
            </a:br>
            <a:r>
              <a:rPr lang="en-US" sz="2000" dirty="0" smtClean="0"/>
              <a:t>from LOCEAN and KOPRI/KIOST </a:t>
            </a:r>
            <a:endParaRPr lang="en-US" sz="2000" dirty="0"/>
          </a:p>
        </p:txBody>
      </p:sp>
      <p:sp>
        <p:nvSpPr>
          <p:cNvPr id="12" name="Content Placeholder 2"/>
          <p:cNvSpPr>
            <a:spLocks noGrp="1"/>
          </p:cNvSpPr>
          <p:nvPr>
            <p:ph idx="1"/>
          </p:nvPr>
        </p:nvSpPr>
        <p:spPr>
          <a:xfrm>
            <a:off x="403114" y="5849973"/>
            <a:ext cx="8140995" cy="834848"/>
          </a:xfrm>
        </p:spPr>
        <p:txBody>
          <a:bodyPr>
            <a:normAutofit/>
          </a:bodyPr>
          <a:lstStyle/>
          <a:p>
            <a:pPr marL="0" indent="0">
              <a:buNone/>
            </a:pPr>
            <a:r>
              <a:rPr lang="en-US" sz="2400" u="sng" dirty="0" smtClean="0"/>
              <a:t>Overall Goal</a:t>
            </a:r>
            <a:r>
              <a:rPr lang="en-US" sz="2400" dirty="0" smtClean="0"/>
              <a:t>:  Quantify fluxes of heat, buoyancy, momentum, and PV across the whole ACC  </a:t>
            </a:r>
            <a:endParaRPr lang="en-US" sz="2000" dirty="0" smtClean="0"/>
          </a:p>
        </p:txBody>
      </p:sp>
    </p:spTree>
    <p:extLst>
      <p:ext uri="{BB962C8B-B14F-4D97-AF65-F5344CB8AC3E}">
        <p14:creationId xmlns:p14="http://schemas.microsoft.com/office/powerpoint/2010/main" val="32241666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318"/>
            <a:ext cx="8229600" cy="533614"/>
          </a:xfrm>
        </p:spPr>
        <p:txBody>
          <a:bodyPr>
            <a:normAutofit/>
          </a:bodyPr>
          <a:lstStyle/>
          <a:p>
            <a:r>
              <a:rPr lang="en-US" sz="2800" dirty="0" err="1" smtClean="0"/>
              <a:t>Udintsev</a:t>
            </a:r>
            <a:r>
              <a:rPr lang="en-US" sz="2800" dirty="0" smtClean="0"/>
              <a:t> Fracture Zone  –  work plan</a:t>
            </a:r>
            <a:endParaRPr lang="en-US" sz="2800" dirty="0"/>
          </a:p>
        </p:txBody>
      </p:sp>
      <p:pic>
        <p:nvPicPr>
          <p:cNvPr id="4" name="Picture 3" descr="AAC_UFZ_fastlaneFig5.pdf"/>
          <p:cNvPicPr>
            <a:picLocks noChangeAspect="1"/>
          </p:cNvPicPr>
          <p:nvPr/>
        </p:nvPicPr>
        <p:blipFill rotWithShape="1">
          <a:blip r:embed="rId2">
            <a:extLst>
              <a:ext uri="{28A0092B-C50C-407E-A947-70E740481C1C}">
                <a14:useLocalDpi xmlns:a14="http://schemas.microsoft.com/office/drawing/2010/main" val="0"/>
              </a:ext>
            </a:extLst>
          </a:blip>
          <a:srcRect l="14887" t="41804" r="13712" b="43930"/>
          <a:stretch/>
        </p:blipFill>
        <p:spPr>
          <a:xfrm>
            <a:off x="1991642" y="4989679"/>
            <a:ext cx="6937077" cy="1793589"/>
          </a:xfrm>
          <a:prstGeom prst="rect">
            <a:avLst/>
          </a:prstGeom>
        </p:spPr>
      </p:pic>
      <p:sp>
        <p:nvSpPr>
          <p:cNvPr id="3" name="TextBox 2"/>
          <p:cNvSpPr txBox="1"/>
          <p:nvPr/>
        </p:nvSpPr>
        <p:spPr>
          <a:xfrm>
            <a:off x="230915" y="1687747"/>
            <a:ext cx="2001265" cy="1077218"/>
          </a:xfrm>
          <a:prstGeom prst="rect">
            <a:avLst/>
          </a:prstGeom>
          <a:noFill/>
          <a:ln>
            <a:solidFill>
              <a:srgbClr val="008000"/>
            </a:solidFill>
          </a:ln>
        </p:spPr>
        <p:txBody>
          <a:bodyPr wrap="square" rtlCol="0">
            <a:spAutoFit/>
          </a:bodyPr>
          <a:lstStyle/>
          <a:p>
            <a:r>
              <a:rPr lang="en-US" sz="1600" dirty="0" smtClean="0"/>
              <a:t>Northern array of      6 CPIES in lee of UFZ with max </a:t>
            </a:r>
            <a:r>
              <a:rPr lang="en-US" sz="1600" dirty="0" err="1" smtClean="0"/>
              <a:t>SSH</a:t>
            </a:r>
            <a:r>
              <a:rPr lang="en-US" sz="1600" baseline="-25000" dirty="0" err="1" smtClean="0"/>
              <a:t>std</a:t>
            </a:r>
            <a:r>
              <a:rPr lang="en-US" sz="1600" dirty="0" smtClean="0"/>
              <a:t>                between SAF and PF. </a:t>
            </a:r>
            <a:endParaRPr lang="en-US" sz="1600" dirty="0"/>
          </a:p>
        </p:txBody>
      </p:sp>
      <p:sp>
        <p:nvSpPr>
          <p:cNvPr id="5" name="TextBox 4"/>
          <p:cNvSpPr txBox="1"/>
          <p:nvPr/>
        </p:nvSpPr>
        <p:spPr>
          <a:xfrm>
            <a:off x="57729" y="3154181"/>
            <a:ext cx="2424609" cy="2031325"/>
          </a:xfrm>
          <a:prstGeom prst="rect">
            <a:avLst/>
          </a:prstGeom>
          <a:noFill/>
          <a:ln>
            <a:solidFill>
              <a:srgbClr val="008000"/>
            </a:solidFill>
          </a:ln>
        </p:spPr>
        <p:txBody>
          <a:bodyPr wrap="square" rtlCol="0">
            <a:spAutoFit/>
          </a:bodyPr>
          <a:lstStyle/>
          <a:p>
            <a:r>
              <a:rPr lang="en-US" sz="1600" dirty="0" smtClean="0"/>
              <a:t>Southern array of 3 CPIES downstream of SACCF  crossing Pacific AA Ridge.</a:t>
            </a:r>
          </a:p>
          <a:p>
            <a:endParaRPr lang="en-US" sz="1600" dirty="0"/>
          </a:p>
          <a:p>
            <a:r>
              <a:rPr lang="en-US" sz="1600" dirty="0" err="1" smtClean="0"/>
              <a:t>SSH</a:t>
            </a:r>
            <a:r>
              <a:rPr lang="en-US" sz="1600" baseline="-25000" dirty="0" err="1" smtClean="0"/>
              <a:t>std</a:t>
            </a:r>
            <a:r>
              <a:rPr lang="en-US" sz="1600" dirty="0" smtClean="0"/>
              <a:t> is high there for southern ACC </a:t>
            </a:r>
            <a:r>
              <a:rPr lang="en-US" sz="1400" dirty="0" smtClean="0"/>
              <a:t>(</a:t>
            </a:r>
            <a:r>
              <a:rPr lang="en-US" sz="1400" dirty="0"/>
              <a:t>1/3 of northern </a:t>
            </a:r>
            <a:r>
              <a:rPr lang="en-US" sz="1400" dirty="0" smtClean="0"/>
              <a:t>array, and 3X southern </a:t>
            </a:r>
            <a:r>
              <a:rPr lang="en-US" sz="1400" dirty="0"/>
              <a:t>Drake</a:t>
            </a:r>
            <a:r>
              <a:rPr lang="en-US" sz="1400" dirty="0" smtClean="0"/>
              <a:t>)</a:t>
            </a:r>
            <a:r>
              <a:rPr lang="en-US" sz="1600" dirty="0" smtClean="0"/>
              <a:t> </a:t>
            </a:r>
            <a:endParaRPr lang="en-US" sz="1600" dirty="0"/>
          </a:p>
        </p:txBody>
      </p:sp>
      <p:pic>
        <p:nvPicPr>
          <p:cNvPr id="6" name="Picture 5" descr="URIarray_NewMoorings.pdf"/>
          <p:cNvPicPr>
            <a:picLocks noChangeAspect="1"/>
          </p:cNvPicPr>
          <p:nvPr/>
        </p:nvPicPr>
        <p:blipFill rotWithShape="1">
          <a:blip r:embed="rId3">
            <a:extLst>
              <a:ext uri="{28A0092B-C50C-407E-A947-70E740481C1C}">
                <a14:useLocalDpi xmlns:a14="http://schemas.microsoft.com/office/drawing/2010/main" val="0"/>
              </a:ext>
            </a:extLst>
          </a:blip>
          <a:srcRect l="5934" t="45993" r="13529" b="7407"/>
          <a:stretch/>
        </p:blipFill>
        <p:spPr>
          <a:xfrm>
            <a:off x="2528510" y="683457"/>
            <a:ext cx="5946675" cy="4452853"/>
          </a:xfrm>
          <a:prstGeom prst="rect">
            <a:avLst/>
          </a:prstGeom>
        </p:spPr>
      </p:pic>
    </p:spTree>
    <p:extLst>
      <p:ext uri="{BB962C8B-B14F-4D97-AF65-F5344CB8AC3E}">
        <p14:creationId xmlns:p14="http://schemas.microsoft.com/office/powerpoint/2010/main" val="127390445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peyePictur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0"/>
            <a:ext cx="8875059" cy="6858000"/>
          </a:xfrm>
          <a:prstGeom prst="rect">
            <a:avLst/>
          </a:prstGeom>
        </p:spPr>
      </p:pic>
    </p:spTree>
    <p:extLst>
      <p:ext uri="{BB962C8B-B14F-4D97-AF65-F5344CB8AC3E}">
        <p14:creationId xmlns:p14="http://schemas.microsoft.com/office/powerpoint/2010/main" val="8972423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484" y="1746817"/>
            <a:ext cx="6922973" cy="1714491"/>
          </a:xfrm>
        </p:spPr>
        <p:txBody>
          <a:bodyPr>
            <a:normAutofit fontScale="90000"/>
          </a:bodyPr>
          <a:lstStyle/>
          <a:p>
            <a:r>
              <a:rPr lang="en-US" sz="4000" dirty="0" smtClean="0"/>
              <a:t>Thank you for your attention </a:t>
            </a:r>
            <a:br>
              <a:rPr lang="en-US" sz="4000" dirty="0" smtClean="0"/>
            </a:br>
            <a:r>
              <a:rPr lang="en-US" sz="4000" dirty="0"/>
              <a:t/>
            </a:r>
            <a:br>
              <a:rPr lang="en-US" sz="4000" dirty="0"/>
            </a:br>
            <a:r>
              <a:rPr lang="en-US" sz="4000" dirty="0" smtClean="0"/>
              <a:t>–  QUESTIONS?</a:t>
            </a:r>
            <a:endParaRPr lang="en-US" sz="4000" dirty="0"/>
          </a:p>
        </p:txBody>
      </p:sp>
    </p:spTree>
    <p:extLst>
      <p:ext uri="{BB962C8B-B14F-4D97-AF65-F5344CB8AC3E}">
        <p14:creationId xmlns:p14="http://schemas.microsoft.com/office/powerpoint/2010/main" val="5246779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2189" y="392895"/>
            <a:ext cx="8140097" cy="6124752"/>
          </a:xfrm>
          <a:prstGeom prst="rect">
            <a:avLst/>
          </a:prstGeom>
          <a:noFill/>
        </p:spPr>
        <p:txBody>
          <a:bodyPr wrap="square" rtlCol="0">
            <a:spAutoFit/>
          </a:bodyPr>
          <a:lstStyle/>
          <a:p>
            <a:r>
              <a:rPr lang="en-US" sz="1400" dirty="0"/>
              <a:t>The 20</a:t>
            </a:r>
            <a:r>
              <a:rPr lang="en-US" sz="1400" baseline="30000" dirty="0"/>
              <a:t>th</a:t>
            </a:r>
            <a:r>
              <a:rPr lang="en-US" sz="1400" dirty="0"/>
              <a:t> International Symposium on Polar Sciences (ISPS)</a:t>
            </a:r>
          </a:p>
          <a:p>
            <a:r>
              <a:rPr lang="en-US" sz="1400" dirty="0"/>
              <a:t>KOPRI,  Incheon, Republic of Korea,  May 27-29, 2014</a:t>
            </a:r>
          </a:p>
          <a:p>
            <a:r>
              <a:rPr lang="en-US" sz="1400" dirty="0"/>
              <a:t> </a:t>
            </a:r>
          </a:p>
          <a:p>
            <a:r>
              <a:rPr lang="en-US" sz="1400" b="1" dirty="0"/>
              <a:t>CROSS-FRONTAL FLUXES IN THE ACC NEAR UDINTSEV FRACTURE ZONE</a:t>
            </a:r>
            <a:endParaRPr lang="en-US" sz="1400" dirty="0"/>
          </a:p>
          <a:p>
            <a:r>
              <a:rPr lang="en-US" sz="1400" i="1" dirty="0"/>
              <a:t> </a:t>
            </a:r>
            <a:endParaRPr lang="en-US" sz="1400" dirty="0"/>
          </a:p>
          <a:p>
            <a:r>
              <a:rPr lang="en-US" sz="1400" i="1" u="sng" dirty="0"/>
              <a:t>D. Randolph Watts</a:t>
            </a:r>
            <a:r>
              <a:rPr lang="en-US" sz="1400" i="1" dirty="0"/>
              <a:t> and Kathleen Donohue</a:t>
            </a:r>
            <a:endParaRPr lang="en-US" sz="1400" dirty="0"/>
          </a:p>
          <a:p>
            <a:r>
              <a:rPr lang="en-US" sz="1400" i="1" dirty="0"/>
              <a:t>University of Rhode Island</a:t>
            </a:r>
            <a:endParaRPr lang="en-US" sz="1400" dirty="0"/>
          </a:p>
          <a:p>
            <a:r>
              <a:rPr lang="en-US" sz="1400" dirty="0"/>
              <a:t> </a:t>
            </a:r>
            <a:endParaRPr lang="en-US" sz="1400" dirty="0" smtClean="0"/>
          </a:p>
          <a:p>
            <a:r>
              <a:rPr lang="en-US" sz="1400" dirty="0" smtClean="0"/>
              <a:t> </a:t>
            </a:r>
            <a:r>
              <a:rPr lang="en-US" sz="1400" dirty="0"/>
              <a:t>Across the Antarctic Circumpolar Current (ACC), fluxes of heat and momentum and other dynamical quantities establish the heat budget for the whole Southern Ocean, govern the strength of the ACC and its vital inter-ocean exchanges, and arguably govern the main </a:t>
            </a:r>
            <a:r>
              <a:rPr lang="en-US" sz="1400" dirty="0" err="1"/>
              <a:t>pycnocline</a:t>
            </a:r>
            <a:r>
              <a:rPr lang="en-US" sz="1400" dirty="0"/>
              <a:t> structure of the world oceans.   Heat that melts glaciers along the Antarctic coast must have first crossed the ACC by a combination of mean and eddy heat transport mechanisms.  The </a:t>
            </a:r>
            <a:r>
              <a:rPr lang="en-US" sz="1400" dirty="0" err="1"/>
              <a:t>Udintsev</a:t>
            </a:r>
            <a:r>
              <a:rPr lang="en-US" sz="1400" dirty="0"/>
              <a:t> Fracture Zone, northwest of the Amundsen study region and Pine Island Glacier, is a local “hot spot” of eddy activity in the lee of the ACC crossing the Pacific Antarctic Ridge.  It is hypothesized that large southward mean and eddy heat transport occurs in that region.  A particular question is how the relatively large eddy heat fluxes that occur along the northern ACC (SAF and PF) continue to cross further southward across the southern ACC (SACCF).  </a:t>
            </a:r>
          </a:p>
          <a:p>
            <a:r>
              <a:rPr lang="en-US" sz="1400" dirty="0"/>
              <a:t>      This study will deploy two arrays of Current and Pressure recording Inverted Echo Sounders (CPIES), for a period of 2 years, in order to observe and quantify exchanges of  heat and dynamical quantities across the ACC.  The methods and results will be described from a CPIES array in Drake Passage.  The array locations near the </a:t>
            </a:r>
            <a:r>
              <a:rPr lang="en-US" sz="1400" dirty="0" err="1"/>
              <a:t>Udintsev</a:t>
            </a:r>
            <a:r>
              <a:rPr lang="en-US" sz="1400" dirty="0"/>
              <a:t> Fracture Zone (UFZ) have been selected because the SAF, PF, and SACCF converge closely together as they deflect </a:t>
            </a:r>
            <a:r>
              <a:rPr lang="en-US" sz="1400" dirty="0" err="1"/>
              <a:t>equatorward</a:t>
            </a:r>
            <a:r>
              <a:rPr lang="en-US" sz="1400" dirty="0"/>
              <a:t> where they encounter complex shallower ridges and exhibit strong eddy variability in the lee.  Therefore, the UFZ emerges as a likely location for mean and eddy fluxes to conspire to cross the entire ACC </a:t>
            </a:r>
            <a:r>
              <a:rPr lang="en-US" sz="1400" dirty="0" err="1"/>
              <a:t>enroute</a:t>
            </a:r>
            <a:r>
              <a:rPr lang="en-US" sz="1400" dirty="0"/>
              <a:t> southward, ultimately affecting the Antarctic coast.  This will be a collaborative study with a team of French and Korean scientists, who have been granted separate funding to deploy tall current meter moorings and conduct CTD surveys in this location.  The French and Korean tall moorings will provide measurements of currents and temperature at fixed levels, providing complementary estimates of mean and eddy fluxes. </a:t>
            </a:r>
          </a:p>
        </p:txBody>
      </p:sp>
    </p:spTree>
    <p:extLst>
      <p:ext uri="{BB962C8B-B14F-4D97-AF65-F5344CB8AC3E}">
        <p14:creationId xmlns:p14="http://schemas.microsoft.com/office/powerpoint/2010/main" val="31825207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615"/>
            <a:ext cx="8229600" cy="1915929"/>
          </a:xfrm>
        </p:spPr>
        <p:txBody>
          <a:bodyPr>
            <a:normAutofit/>
          </a:bodyPr>
          <a:lstStyle/>
          <a:p>
            <a:r>
              <a:rPr lang="en-US" sz="2800" dirty="0" smtClean="0"/>
              <a:t>ACC  path and SSH standard deviation (m)</a:t>
            </a:r>
            <a:r>
              <a:rPr lang="en-US" sz="2800" dirty="0"/>
              <a:t/>
            </a:r>
            <a:br>
              <a:rPr lang="en-US" sz="2800" dirty="0"/>
            </a:br>
            <a:r>
              <a:rPr lang="en-US" sz="2800" dirty="0" smtClean="0"/>
              <a:t>-</a:t>
            </a:r>
            <a:r>
              <a:rPr lang="en-US" sz="2400" dirty="0" smtClean="0"/>
              <a:t> global stationary meander;  SAF, PF, SACCF </a:t>
            </a:r>
            <a:br>
              <a:rPr lang="en-US" sz="2400" dirty="0" smtClean="0"/>
            </a:br>
            <a:r>
              <a:rPr lang="en-US" sz="2400" dirty="0" smtClean="0"/>
              <a:t> - eddy variability indicates poleward heat flux</a:t>
            </a:r>
            <a:endParaRPr lang="en-US" sz="2800" dirty="0"/>
          </a:p>
        </p:txBody>
      </p:sp>
      <p:pic>
        <p:nvPicPr>
          <p:cNvPr id="3" name="Picture 2" descr="Global_SSH_std_75S.pdf"/>
          <p:cNvPicPr>
            <a:picLocks noChangeAspect="1"/>
          </p:cNvPicPr>
          <p:nvPr/>
        </p:nvPicPr>
        <p:blipFill rotWithShape="1">
          <a:blip r:embed="rId2">
            <a:extLst>
              <a:ext uri="{28A0092B-C50C-407E-A947-70E740481C1C}">
                <a14:useLocalDpi xmlns:a14="http://schemas.microsoft.com/office/drawing/2010/main" val="0"/>
              </a:ext>
            </a:extLst>
          </a:blip>
          <a:srcRect l="8039" t="5464" r="6994" b="58923"/>
          <a:stretch/>
        </p:blipFill>
        <p:spPr>
          <a:xfrm>
            <a:off x="265561" y="1821770"/>
            <a:ext cx="8686800" cy="4711871"/>
          </a:xfrm>
          <a:prstGeom prst="rect">
            <a:avLst/>
          </a:prstGeom>
        </p:spPr>
      </p:pic>
    </p:spTree>
    <p:extLst>
      <p:ext uri="{BB962C8B-B14F-4D97-AF65-F5344CB8AC3E}">
        <p14:creationId xmlns:p14="http://schemas.microsoft.com/office/powerpoint/2010/main" val="223095828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al_SSH_std_75S.pdf"/>
          <p:cNvPicPr>
            <a:picLocks/>
          </p:cNvPicPr>
          <p:nvPr/>
        </p:nvPicPr>
        <p:blipFill rotWithShape="1">
          <a:blip r:embed="rId2">
            <a:extLst>
              <a:ext uri="{28A0092B-C50C-407E-A947-70E740481C1C}">
                <a14:useLocalDpi xmlns:a14="http://schemas.microsoft.com/office/drawing/2010/main" val="0"/>
              </a:ext>
            </a:extLst>
          </a:blip>
          <a:srcRect l="10238" t="7575" r="10043" b="59361"/>
          <a:stretch/>
        </p:blipFill>
        <p:spPr>
          <a:xfrm>
            <a:off x="-23082" y="1134348"/>
            <a:ext cx="7234381" cy="4888792"/>
          </a:xfrm>
          <a:prstGeom prst="rect">
            <a:avLst/>
          </a:prstGeom>
        </p:spPr>
      </p:pic>
      <p:sp>
        <p:nvSpPr>
          <p:cNvPr id="17409" name="Title 1"/>
          <p:cNvSpPr>
            <a:spLocks noGrp="1"/>
          </p:cNvSpPr>
          <p:nvPr>
            <p:ph type="title"/>
          </p:nvPr>
        </p:nvSpPr>
        <p:spPr>
          <a:xfrm>
            <a:off x="1581730" y="334818"/>
            <a:ext cx="5896265" cy="796637"/>
          </a:xfrm>
        </p:spPr>
        <p:txBody>
          <a:bodyPr/>
          <a:lstStyle/>
          <a:p>
            <a:r>
              <a:rPr lang="en-US" sz="2800">
                <a:latin typeface="Calibri" charset="0"/>
                <a:ea typeface="MS PGothic" charset="0"/>
              </a:rPr>
              <a:t>Southern Ocean Heat Budget</a:t>
            </a:r>
          </a:p>
        </p:txBody>
      </p:sp>
      <p:sp>
        <p:nvSpPr>
          <p:cNvPr id="3" name="Up Arrow 2"/>
          <p:cNvSpPr/>
          <p:nvPr/>
        </p:nvSpPr>
        <p:spPr>
          <a:xfrm>
            <a:off x="7127875" y="1982650"/>
            <a:ext cx="484188" cy="815975"/>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Up Arrow 4"/>
          <p:cNvSpPr/>
          <p:nvPr/>
        </p:nvSpPr>
        <p:spPr>
          <a:xfrm>
            <a:off x="7213600" y="2846250"/>
            <a:ext cx="330200" cy="40640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Up Arrow 5"/>
          <p:cNvSpPr/>
          <p:nvPr/>
        </p:nvSpPr>
        <p:spPr>
          <a:xfrm>
            <a:off x="7283450" y="3281225"/>
            <a:ext cx="169863" cy="19685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414" name="TextBox 6"/>
          <p:cNvSpPr txBox="1">
            <a:spLocks noChangeArrowheads="1"/>
          </p:cNvSpPr>
          <p:nvPr/>
        </p:nvSpPr>
        <p:spPr bwMode="auto">
          <a:xfrm>
            <a:off x="7581900" y="1542913"/>
            <a:ext cx="1260475" cy="2032000"/>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sz="1800"/>
              <a:t>Ekman + MOC</a:t>
            </a:r>
          </a:p>
          <a:p>
            <a:r>
              <a:rPr lang="en-US" sz="1800"/>
              <a:t> </a:t>
            </a:r>
          </a:p>
          <a:p>
            <a:r>
              <a:rPr lang="en-US" sz="1800"/>
              <a:t>0.9PW, 45S</a:t>
            </a:r>
          </a:p>
          <a:p>
            <a:endParaRPr lang="en-US" sz="1800"/>
          </a:p>
          <a:p>
            <a:r>
              <a:rPr lang="en-US" sz="1800"/>
              <a:t>0.4PW, 55S</a:t>
            </a:r>
          </a:p>
          <a:p>
            <a:r>
              <a:rPr lang="en-US" sz="1800"/>
              <a:t>0.1PW, 58S</a:t>
            </a:r>
          </a:p>
        </p:txBody>
      </p:sp>
      <p:sp>
        <p:nvSpPr>
          <p:cNvPr id="8" name="Rectangle 7"/>
          <p:cNvSpPr/>
          <p:nvPr/>
        </p:nvSpPr>
        <p:spPr>
          <a:xfrm>
            <a:off x="442913" y="3466527"/>
            <a:ext cx="6619875" cy="969587"/>
          </a:xfrm>
          <a:prstGeom prst="rect">
            <a:avLst/>
          </a:prstGeom>
          <a:solidFill>
            <a:schemeClr val="accent1">
              <a:alpha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416" name="TextBox 8"/>
          <p:cNvSpPr txBox="1">
            <a:spLocks noChangeArrowheads="1"/>
          </p:cNvSpPr>
          <p:nvPr/>
        </p:nvSpPr>
        <p:spPr bwMode="auto">
          <a:xfrm>
            <a:off x="7175500" y="3906700"/>
            <a:ext cx="1376363" cy="1200150"/>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sz="1800"/>
              <a:t>Heat loss to atmosphere </a:t>
            </a:r>
          </a:p>
          <a:p>
            <a:r>
              <a:rPr lang="en-US" sz="1800"/>
              <a:t>~ 0.5 PW south of 60S</a:t>
            </a:r>
          </a:p>
        </p:txBody>
      </p:sp>
      <p:sp>
        <p:nvSpPr>
          <p:cNvPr id="17417" name="TextBox 9"/>
          <p:cNvSpPr txBox="1">
            <a:spLocks noChangeArrowheads="1"/>
          </p:cNvSpPr>
          <p:nvPr/>
        </p:nvSpPr>
        <p:spPr bwMode="auto">
          <a:xfrm>
            <a:off x="5314950" y="5133838"/>
            <a:ext cx="3355975" cy="12017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sz="1800"/>
              <a:t>These two must be compensated by eddy and mean heat transport,  ~ -0.6 to -0.9 PW in northern ACC,</a:t>
            </a:r>
          </a:p>
          <a:p>
            <a:r>
              <a:rPr lang="en-US" sz="1800"/>
              <a:t>    decreasing in southern ACC</a:t>
            </a:r>
          </a:p>
        </p:txBody>
      </p:sp>
      <p:sp>
        <p:nvSpPr>
          <p:cNvPr id="11" name="Down Arrow 10"/>
          <p:cNvSpPr/>
          <p:nvPr/>
        </p:nvSpPr>
        <p:spPr>
          <a:xfrm>
            <a:off x="8464550" y="5783125"/>
            <a:ext cx="250825" cy="288925"/>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Down Arrow 11"/>
          <p:cNvSpPr/>
          <p:nvPr/>
        </p:nvSpPr>
        <p:spPr>
          <a:xfrm>
            <a:off x="8769350" y="5783125"/>
            <a:ext cx="250825" cy="288925"/>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Down Arrow 12"/>
          <p:cNvSpPr/>
          <p:nvPr/>
        </p:nvSpPr>
        <p:spPr>
          <a:xfrm>
            <a:off x="8512175" y="6116500"/>
            <a:ext cx="211138" cy="185738"/>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Down Arrow 13"/>
          <p:cNvSpPr/>
          <p:nvPr/>
        </p:nvSpPr>
        <p:spPr>
          <a:xfrm>
            <a:off x="8769350" y="6116500"/>
            <a:ext cx="212725" cy="185738"/>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0938726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al_SSH_std_75S.pdf"/>
          <p:cNvPicPr>
            <a:picLocks/>
          </p:cNvPicPr>
          <p:nvPr/>
        </p:nvPicPr>
        <p:blipFill rotWithShape="1">
          <a:blip r:embed="rId2">
            <a:extLst>
              <a:ext uri="{28A0092B-C50C-407E-A947-70E740481C1C}">
                <a14:useLocalDpi xmlns:a14="http://schemas.microsoft.com/office/drawing/2010/main" val="0"/>
              </a:ext>
            </a:extLst>
          </a:blip>
          <a:srcRect l="10238" t="7575" r="10043" b="59361"/>
          <a:stretch/>
        </p:blipFill>
        <p:spPr>
          <a:xfrm>
            <a:off x="-23082" y="938083"/>
            <a:ext cx="7234381" cy="4888792"/>
          </a:xfrm>
          <a:prstGeom prst="rect">
            <a:avLst/>
          </a:prstGeom>
        </p:spPr>
      </p:pic>
      <p:sp>
        <p:nvSpPr>
          <p:cNvPr id="17409" name="Title 1"/>
          <p:cNvSpPr>
            <a:spLocks noGrp="1"/>
          </p:cNvSpPr>
          <p:nvPr>
            <p:ph type="title"/>
          </p:nvPr>
        </p:nvSpPr>
        <p:spPr>
          <a:xfrm>
            <a:off x="1581730" y="334818"/>
            <a:ext cx="5896265" cy="796637"/>
          </a:xfrm>
        </p:spPr>
        <p:txBody>
          <a:bodyPr/>
          <a:lstStyle/>
          <a:p>
            <a:r>
              <a:rPr lang="en-US" sz="2800">
                <a:latin typeface="Calibri" charset="0"/>
                <a:ea typeface="MS PGothic" charset="0"/>
              </a:rPr>
              <a:t>Southern Ocean Heat Budget</a:t>
            </a:r>
          </a:p>
        </p:txBody>
      </p:sp>
      <p:sp>
        <p:nvSpPr>
          <p:cNvPr id="2" name="Oval 1"/>
          <p:cNvSpPr/>
          <p:nvPr/>
        </p:nvSpPr>
        <p:spPr>
          <a:xfrm>
            <a:off x="4967459" y="4290608"/>
            <a:ext cx="168579" cy="125176"/>
          </a:xfrm>
          <a:prstGeom prst="ellips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4517914" y="3056385"/>
            <a:ext cx="449545" cy="85586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807254" y="4359571"/>
            <a:ext cx="507696" cy="369332"/>
          </a:xfrm>
          <a:prstGeom prst="rect">
            <a:avLst/>
          </a:prstGeom>
          <a:noFill/>
        </p:spPr>
        <p:txBody>
          <a:bodyPr wrap="none" rtlCol="0">
            <a:spAutoFit/>
          </a:bodyPr>
          <a:lstStyle/>
          <a:p>
            <a:r>
              <a:rPr lang="en-US" dirty="0" smtClean="0">
                <a:solidFill>
                  <a:srgbClr val="FF0000"/>
                </a:solidFill>
              </a:rPr>
              <a:t>PIG</a:t>
            </a:r>
            <a:endParaRPr lang="en-US" dirty="0">
              <a:solidFill>
                <a:srgbClr val="FF0000"/>
              </a:solidFill>
            </a:endParaRPr>
          </a:p>
        </p:txBody>
      </p:sp>
      <p:sp>
        <p:nvSpPr>
          <p:cNvPr id="19" name="TextBox 18"/>
          <p:cNvSpPr txBox="1"/>
          <p:nvPr/>
        </p:nvSpPr>
        <p:spPr>
          <a:xfrm>
            <a:off x="4140410" y="2336879"/>
            <a:ext cx="546920" cy="369332"/>
          </a:xfrm>
          <a:prstGeom prst="rect">
            <a:avLst/>
          </a:prstGeom>
          <a:noFill/>
        </p:spPr>
        <p:txBody>
          <a:bodyPr wrap="none" rtlCol="0">
            <a:spAutoFit/>
          </a:bodyPr>
          <a:lstStyle/>
          <a:p>
            <a:r>
              <a:rPr lang="en-US" dirty="0" smtClean="0">
                <a:solidFill>
                  <a:srgbClr val="FF0000"/>
                </a:solidFill>
              </a:rPr>
              <a:t>UFZ</a:t>
            </a:r>
            <a:endParaRPr lang="en-US" dirty="0">
              <a:solidFill>
                <a:srgbClr val="FF0000"/>
              </a:solidFill>
            </a:endParaRPr>
          </a:p>
        </p:txBody>
      </p:sp>
      <p:sp>
        <p:nvSpPr>
          <p:cNvPr id="10" name="Donut 9"/>
          <p:cNvSpPr>
            <a:spLocks noChangeAspect="1"/>
          </p:cNvSpPr>
          <p:nvPr/>
        </p:nvSpPr>
        <p:spPr>
          <a:xfrm>
            <a:off x="4216184" y="2662108"/>
            <a:ext cx="448056" cy="448056"/>
          </a:xfrm>
          <a:prstGeom prst="donut">
            <a:avLst>
              <a:gd name="adj" fmla="val 1328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9"/>
          <p:cNvSpPr txBox="1">
            <a:spLocks noChangeArrowheads="1"/>
          </p:cNvSpPr>
          <p:nvPr/>
        </p:nvSpPr>
        <p:spPr bwMode="auto">
          <a:xfrm>
            <a:off x="2861657" y="5889842"/>
            <a:ext cx="5241489" cy="64633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sz="1800" dirty="0"/>
              <a:t>H</a:t>
            </a:r>
            <a:r>
              <a:rPr lang="en-US" sz="1800" dirty="0" smtClean="0"/>
              <a:t>eat crosses the ACC at </a:t>
            </a:r>
            <a:r>
              <a:rPr lang="en-US" sz="1800" dirty="0" err="1" smtClean="0"/>
              <a:t>Udintsev</a:t>
            </a:r>
            <a:r>
              <a:rPr lang="en-US" sz="1800" dirty="0" smtClean="0"/>
              <a:t>  Fracture Zone and </a:t>
            </a:r>
            <a:r>
              <a:rPr lang="en-US" sz="1800" dirty="0" err="1" smtClean="0"/>
              <a:t>advects</a:t>
            </a:r>
            <a:r>
              <a:rPr lang="en-US" sz="1800" dirty="0" smtClean="0"/>
              <a:t> along southern ACC toward Amundsen Sea  </a:t>
            </a:r>
            <a:endParaRPr lang="en-US" sz="1800" dirty="0"/>
          </a:p>
        </p:txBody>
      </p:sp>
    </p:spTree>
    <p:extLst>
      <p:ext uri="{BB962C8B-B14F-4D97-AF65-F5344CB8AC3E}">
        <p14:creationId xmlns:p14="http://schemas.microsoft.com/office/powerpoint/2010/main" val="12066964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al_SSH_std_75S.pdf"/>
          <p:cNvPicPr>
            <a:picLocks/>
          </p:cNvPicPr>
          <p:nvPr/>
        </p:nvPicPr>
        <p:blipFill rotWithShape="1">
          <a:blip r:embed="rId2">
            <a:extLst>
              <a:ext uri="{28A0092B-C50C-407E-A947-70E740481C1C}">
                <a14:useLocalDpi xmlns:a14="http://schemas.microsoft.com/office/drawing/2010/main" val="0"/>
              </a:ext>
            </a:extLst>
          </a:blip>
          <a:srcRect l="10238" t="7575" r="10043" b="59361"/>
          <a:stretch/>
        </p:blipFill>
        <p:spPr>
          <a:xfrm>
            <a:off x="-23082" y="938083"/>
            <a:ext cx="7234381" cy="4888792"/>
          </a:xfrm>
          <a:prstGeom prst="rect">
            <a:avLst/>
          </a:prstGeom>
        </p:spPr>
      </p:pic>
      <p:sp>
        <p:nvSpPr>
          <p:cNvPr id="17409" name="Title 1"/>
          <p:cNvSpPr>
            <a:spLocks noGrp="1"/>
          </p:cNvSpPr>
          <p:nvPr>
            <p:ph type="title"/>
          </p:nvPr>
        </p:nvSpPr>
        <p:spPr>
          <a:xfrm>
            <a:off x="1581730" y="334818"/>
            <a:ext cx="5896265" cy="796637"/>
          </a:xfrm>
        </p:spPr>
        <p:txBody>
          <a:bodyPr/>
          <a:lstStyle/>
          <a:p>
            <a:r>
              <a:rPr lang="en-US" sz="2800">
                <a:latin typeface="Calibri" charset="0"/>
                <a:ea typeface="MS PGothic" charset="0"/>
              </a:rPr>
              <a:t>Southern Ocean Heat Budget</a:t>
            </a:r>
          </a:p>
        </p:txBody>
      </p:sp>
      <p:sp>
        <p:nvSpPr>
          <p:cNvPr id="2" name="Oval 1"/>
          <p:cNvSpPr/>
          <p:nvPr/>
        </p:nvSpPr>
        <p:spPr>
          <a:xfrm>
            <a:off x="4967459" y="4290608"/>
            <a:ext cx="168579" cy="125176"/>
          </a:xfrm>
          <a:prstGeom prst="ellips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4517914" y="3056385"/>
            <a:ext cx="449545" cy="85586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807254" y="4359571"/>
            <a:ext cx="507696" cy="369332"/>
          </a:xfrm>
          <a:prstGeom prst="rect">
            <a:avLst/>
          </a:prstGeom>
          <a:noFill/>
        </p:spPr>
        <p:txBody>
          <a:bodyPr wrap="none" rtlCol="0">
            <a:spAutoFit/>
          </a:bodyPr>
          <a:lstStyle/>
          <a:p>
            <a:r>
              <a:rPr lang="en-US" dirty="0" smtClean="0">
                <a:solidFill>
                  <a:srgbClr val="FF0000"/>
                </a:solidFill>
              </a:rPr>
              <a:t>PIG</a:t>
            </a:r>
            <a:endParaRPr lang="en-US" dirty="0">
              <a:solidFill>
                <a:srgbClr val="FF0000"/>
              </a:solidFill>
            </a:endParaRPr>
          </a:p>
        </p:txBody>
      </p:sp>
      <p:sp>
        <p:nvSpPr>
          <p:cNvPr id="19" name="TextBox 18"/>
          <p:cNvSpPr txBox="1"/>
          <p:nvPr/>
        </p:nvSpPr>
        <p:spPr>
          <a:xfrm>
            <a:off x="4140410" y="2336879"/>
            <a:ext cx="546920" cy="369332"/>
          </a:xfrm>
          <a:prstGeom prst="rect">
            <a:avLst/>
          </a:prstGeom>
          <a:noFill/>
        </p:spPr>
        <p:txBody>
          <a:bodyPr wrap="none" rtlCol="0">
            <a:spAutoFit/>
          </a:bodyPr>
          <a:lstStyle/>
          <a:p>
            <a:r>
              <a:rPr lang="en-US" dirty="0" smtClean="0">
                <a:solidFill>
                  <a:srgbClr val="FF0000"/>
                </a:solidFill>
              </a:rPr>
              <a:t>UFZ</a:t>
            </a:r>
            <a:endParaRPr lang="en-US" dirty="0">
              <a:solidFill>
                <a:srgbClr val="FF0000"/>
              </a:solidFill>
            </a:endParaRPr>
          </a:p>
        </p:txBody>
      </p:sp>
      <p:sp>
        <p:nvSpPr>
          <p:cNvPr id="10" name="Donut 9"/>
          <p:cNvSpPr>
            <a:spLocks noChangeAspect="1"/>
          </p:cNvSpPr>
          <p:nvPr/>
        </p:nvSpPr>
        <p:spPr>
          <a:xfrm>
            <a:off x="4216184" y="2662108"/>
            <a:ext cx="448056" cy="448056"/>
          </a:xfrm>
          <a:prstGeom prst="donut">
            <a:avLst>
              <a:gd name="adj" fmla="val 1328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9"/>
          <p:cNvSpPr txBox="1">
            <a:spLocks noChangeArrowheads="1"/>
          </p:cNvSpPr>
          <p:nvPr/>
        </p:nvSpPr>
        <p:spPr bwMode="auto">
          <a:xfrm>
            <a:off x="2861657" y="5889842"/>
            <a:ext cx="5241489" cy="64633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sz="1800" dirty="0"/>
              <a:t>H</a:t>
            </a:r>
            <a:r>
              <a:rPr lang="en-US" sz="1800" dirty="0" smtClean="0"/>
              <a:t>eat crosses the ACC at </a:t>
            </a:r>
            <a:r>
              <a:rPr lang="en-US" sz="1800" dirty="0" err="1" smtClean="0"/>
              <a:t>Udintsev</a:t>
            </a:r>
            <a:r>
              <a:rPr lang="en-US" sz="1800" dirty="0" smtClean="0"/>
              <a:t>  Fracture Zone and </a:t>
            </a:r>
            <a:r>
              <a:rPr lang="en-US" sz="1800" dirty="0" err="1" smtClean="0"/>
              <a:t>advects</a:t>
            </a:r>
            <a:r>
              <a:rPr lang="en-US" sz="1800" dirty="0" smtClean="0"/>
              <a:t> along southern ACC toward Amundsen Sea  </a:t>
            </a:r>
            <a:endParaRPr lang="en-US" sz="1800" dirty="0"/>
          </a:p>
        </p:txBody>
      </p:sp>
      <p:sp>
        <p:nvSpPr>
          <p:cNvPr id="21" name="Donut 20"/>
          <p:cNvSpPr>
            <a:spLocks noChangeAspect="1"/>
          </p:cNvSpPr>
          <p:nvPr/>
        </p:nvSpPr>
        <p:spPr>
          <a:xfrm>
            <a:off x="5707857" y="2886136"/>
            <a:ext cx="448056" cy="448056"/>
          </a:xfrm>
          <a:prstGeom prst="donut">
            <a:avLst>
              <a:gd name="adj" fmla="val 13287"/>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6376791" y="3265914"/>
            <a:ext cx="1534156" cy="646331"/>
          </a:xfrm>
          <a:prstGeom prst="rect">
            <a:avLst/>
          </a:prstGeom>
          <a:noFill/>
          <a:ln>
            <a:solidFill>
              <a:schemeClr val="tx2"/>
            </a:solidFill>
          </a:ln>
        </p:spPr>
        <p:txBody>
          <a:bodyPr wrap="none" rtlCol="0">
            <a:spAutoFit/>
          </a:bodyPr>
          <a:lstStyle/>
          <a:p>
            <a:r>
              <a:rPr lang="en-US" dirty="0" smtClean="0">
                <a:solidFill>
                  <a:srgbClr val="0000FF"/>
                </a:solidFill>
              </a:rPr>
              <a:t>Drake Passage</a:t>
            </a:r>
          </a:p>
          <a:p>
            <a:r>
              <a:rPr lang="en-US" dirty="0">
                <a:solidFill>
                  <a:srgbClr val="0000FF"/>
                </a:solidFill>
              </a:rPr>
              <a:t>s</a:t>
            </a:r>
            <a:r>
              <a:rPr lang="en-US" dirty="0" smtClean="0">
                <a:solidFill>
                  <a:srgbClr val="0000FF"/>
                </a:solidFill>
              </a:rPr>
              <a:t>tudy site</a:t>
            </a:r>
            <a:endParaRPr lang="en-US" dirty="0">
              <a:solidFill>
                <a:srgbClr val="0000FF"/>
              </a:solidFill>
            </a:endParaRPr>
          </a:p>
        </p:txBody>
      </p:sp>
    </p:spTree>
    <p:extLst>
      <p:ext uri="{BB962C8B-B14F-4D97-AF65-F5344CB8AC3E}">
        <p14:creationId xmlns:p14="http://schemas.microsoft.com/office/powerpoint/2010/main" val="241794910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2" descr="cDrakeArray_cline-1.jpg"/>
          <p:cNvPicPr>
            <a:picLocks noChangeAspect="1"/>
          </p:cNvPicPr>
          <p:nvPr/>
        </p:nvPicPr>
        <p:blipFill>
          <a:blip r:embed="rId2">
            <a:extLst>
              <a:ext uri="{28A0092B-C50C-407E-A947-70E740481C1C}">
                <a14:useLocalDpi xmlns:a14="http://schemas.microsoft.com/office/drawing/2010/main" val="0"/>
              </a:ext>
            </a:extLst>
          </a:blip>
          <a:srcRect l="14212" t="8231" r="15797" b="9608"/>
          <a:stretch>
            <a:fillRect/>
          </a:stretch>
        </p:blipFill>
        <p:spPr bwMode="auto">
          <a:xfrm>
            <a:off x="39688" y="1149350"/>
            <a:ext cx="3709987"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p:cNvSpPr txBox="1">
            <a:spLocks noChangeArrowheads="1"/>
          </p:cNvSpPr>
          <p:nvPr/>
        </p:nvSpPr>
        <p:spPr bwMode="auto">
          <a:xfrm>
            <a:off x="1196975" y="166688"/>
            <a:ext cx="7108825" cy="1077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3" tIns="45711" rIns="91423" bIns="45711">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pPr algn="ctr"/>
            <a:r>
              <a:rPr lang="en-US" sz="3200">
                <a:latin typeface="Arial" charset="0"/>
                <a:ea typeface="ＭＳ Ｐゴシック" charset="0"/>
                <a:cs typeface="ＭＳ Ｐゴシック" charset="0"/>
              </a:rPr>
              <a:t>“</a:t>
            </a:r>
            <a:r>
              <a:rPr lang="en-US" altLang="ja-JP" sz="3200">
                <a:latin typeface="Arial" charset="0"/>
                <a:cs typeface="Arial" charset="0"/>
              </a:rPr>
              <a:t>cDrake</a:t>
            </a:r>
            <a:r>
              <a:rPr lang="en-US" sz="3200">
                <a:latin typeface="Arial" charset="0"/>
                <a:cs typeface="Arial" charset="0"/>
              </a:rPr>
              <a:t>”</a:t>
            </a:r>
            <a:r>
              <a:rPr lang="en-US" altLang="ja-JP" sz="3200">
                <a:latin typeface="Arial" charset="0"/>
                <a:cs typeface="Arial" charset="0"/>
              </a:rPr>
              <a:t>  -- Drake Passage</a:t>
            </a:r>
          </a:p>
          <a:p>
            <a:pPr algn="ctr"/>
            <a:r>
              <a:rPr lang="en-US" sz="3200">
                <a:latin typeface="Arial" charset="0"/>
                <a:cs typeface="Arial" charset="0"/>
              </a:rPr>
              <a:t>Dynamics and Transport of the ACC</a:t>
            </a:r>
          </a:p>
        </p:txBody>
      </p:sp>
      <p:sp>
        <p:nvSpPr>
          <p:cNvPr id="4" name="Text Box 6"/>
          <p:cNvSpPr txBox="1">
            <a:spLocks noChangeArrowheads="1"/>
          </p:cNvSpPr>
          <p:nvPr/>
        </p:nvSpPr>
        <p:spPr bwMode="auto">
          <a:xfrm>
            <a:off x="3810000" y="1374775"/>
            <a:ext cx="5334000" cy="3076575"/>
          </a:xfrm>
          <a:prstGeom prst="rect">
            <a:avLst/>
          </a:prstGeom>
          <a:solidFill>
            <a:schemeClr val="tx2">
              <a:lumMod val="20000"/>
              <a:lumOff val="80000"/>
            </a:schemeClr>
          </a:solidFill>
          <a:ln>
            <a:noFill/>
          </a:ln>
        </p:spPr>
        <p:txBody>
          <a:bodyPr lIns="91423" tIns="45711" rIns="91423" bIns="45711">
            <a:spAutoFit/>
          </a:bodyPr>
          <a:lstStyle>
            <a:lvl1pPr marL="457200" indent="-457200">
              <a:defRPr sz="2400">
                <a:solidFill>
                  <a:schemeClr val="tx1"/>
                </a:solidFill>
                <a:latin typeface="Arial" charset="0"/>
                <a:ea typeface="ＭＳ Ｐゴシック" charset="0"/>
                <a:cs typeface="ＭＳ Ｐゴシック" charset="0"/>
              </a:defRPr>
            </a:lvl1pPr>
            <a:lvl2pPr marL="914400" indent="-457200">
              <a:defRPr sz="2400">
                <a:solidFill>
                  <a:schemeClr val="tx1"/>
                </a:solidFill>
                <a:latin typeface="Arial" charset="0"/>
                <a:ea typeface="ＭＳ Ｐゴシック" charset="0"/>
              </a:defRPr>
            </a:lvl2pPr>
            <a:lvl3pPr marL="1371600" indent="-457200">
              <a:defRPr sz="2400">
                <a:solidFill>
                  <a:schemeClr val="tx1"/>
                </a:solidFill>
                <a:latin typeface="Arial" charset="0"/>
                <a:ea typeface="ＭＳ Ｐゴシック" charset="0"/>
              </a:defRPr>
            </a:lvl3pPr>
            <a:lvl4pPr marL="1828800" indent="-457200">
              <a:defRPr sz="2400">
                <a:solidFill>
                  <a:schemeClr val="tx1"/>
                </a:solidFill>
                <a:latin typeface="Arial" charset="0"/>
                <a:ea typeface="ＭＳ Ｐゴシック" charset="0"/>
              </a:defRPr>
            </a:lvl4pPr>
            <a:lvl5pPr marL="2286000" indent="-457200">
              <a:defRPr sz="2400">
                <a:solidFill>
                  <a:schemeClr val="tx1"/>
                </a:solidFill>
                <a:latin typeface="Arial" charset="0"/>
                <a:ea typeface="ＭＳ Ｐゴシック" charset="0"/>
              </a:defRPr>
            </a:lvl5pPr>
            <a:lvl6pPr marL="2743200" indent="-457200" eaLnBrk="0" fontAlgn="base" hangingPunct="0">
              <a:spcBef>
                <a:spcPct val="0"/>
              </a:spcBef>
              <a:spcAft>
                <a:spcPct val="0"/>
              </a:spcAft>
              <a:defRPr sz="2400">
                <a:solidFill>
                  <a:schemeClr val="tx1"/>
                </a:solidFill>
                <a:latin typeface="Arial" charset="0"/>
                <a:ea typeface="ＭＳ Ｐゴシック" charset="0"/>
              </a:defRPr>
            </a:lvl6pPr>
            <a:lvl7pPr marL="3200400" indent="-457200" eaLnBrk="0" fontAlgn="base" hangingPunct="0">
              <a:spcBef>
                <a:spcPct val="0"/>
              </a:spcBef>
              <a:spcAft>
                <a:spcPct val="0"/>
              </a:spcAft>
              <a:defRPr sz="2400">
                <a:solidFill>
                  <a:schemeClr val="tx1"/>
                </a:solidFill>
                <a:latin typeface="Arial" charset="0"/>
                <a:ea typeface="ＭＳ Ｐゴシック" charset="0"/>
              </a:defRPr>
            </a:lvl7pPr>
            <a:lvl8pPr marL="3657600" indent="-457200" eaLnBrk="0" fontAlgn="base" hangingPunct="0">
              <a:spcBef>
                <a:spcPct val="0"/>
              </a:spcBef>
              <a:spcAft>
                <a:spcPct val="0"/>
              </a:spcAft>
              <a:defRPr sz="2400">
                <a:solidFill>
                  <a:schemeClr val="tx1"/>
                </a:solidFill>
                <a:latin typeface="Arial" charset="0"/>
                <a:ea typeface="ＭＳ Ｐゴシック" charset="0"/>
              </a:defRPr>
            </a:lvl8pPr>
            <a:lvl9pPr marL="4114800" indent="-457200" eaLnBrk="0" fontAlgn="base" hangingPunct="0">
              <a:spcBef>
                <a:spcPct val="0"/>
              </a:spcBef>
              <a:spcAft>
                <a:spcPct val="0"/>
              </a:spcAft>
              <a:defRPr sz="2400">
                <a:solidFill>
                  <a:schemeClr val="tx1"/>
                </a:solidFill>
                <a:latin typeface="Arial" charset="0"/>
                <a:ea typeface="ＭＳ Ｐゴシック" charset="0"/>
              </a:defRPr>
            </a:lvl9pPr>
          </a:lstStyle>
          <a:p>
            <a:pPr defTabSz="457113" fontAlgn="auto">
              <a:spcBef>
                <a:spcPts val="0"/>
              </a:spcBef>
              <a:spcAft>
                <a:spcPts val="0"/>
              </a:spcAft>
              <a:buFont typeface="Times" charset="0"/>
              <a:buChar char="•"/>
              <a:defRPr/>
            </a:pPr>
            <a:r>
              <a:rPr lang="en-US" dirty="0" smtClean="0">
                <a:solidFill>
                  <a:srgbClr val="800000"/>
                </a:solidFill>
                <a:latin typeface="Arial"/>
                <a:cs typeface="Arial"/>
              </a:rPr>
              <a:t>Local dynamics array: daily </a:t>
            </a:r>
            <a:r>
              <a:rPr lang="en-US" dirty="0">
                <a:solidFill>
                  <a:srgbClr val="800000"/>
                </a:solidFill>
                <a:latin typeface="Arial"/>
                <a:cs typeface="Arial"/>
              </a:rPr>
              <a:t> fields </a:t>
            </a:r>
            <a:r>
              <a:rPr lang="en-US" dirty="0" smtClean="0">
                <a:solidFill>
                  <a:srgbClr val="800000"/>
                </a:solidFill>
                <a:latin typeface="Arial"/>
                <a:cs typeface="Arial"/>
              </a:rPr>
              <a:t>(</a:t>
            </a:r>
            <a:r>
              <a:rPr lang="en-US" i="1" dirty="0" err="1" smtClean="0">
                <a:solidFill>
                  <a:srgbClr val="800000"/>
                </a:solidFill>
                <a:latin typeface="Arial"/>
                <a:cs typeface="Arial"/>
              </a:rPr>
              <a:t>u,v</a:t>
            </a:r>
            <a:r>
              <a:rPr lang="en-US" dirty="0" smtClean="0">
                <a:solidFill>
                  <a:srgbClr val="800000"/>
                </a:solidFill>
                <a:latin typeface="Arial"/>
                <a:cs typeface="Arial"/>
              </a:rPr>
              <a:t>) T, </a:t>
            </a:r>
            <a:r>
              <a:rPr lang="en-US" dirty="0" err="1" smtClean="0">
                <a:solidFill>
                  <a:srgbClr val="800000"/>
                </a:solidFill>
                <a:latin typeface="Arial"/>
                <a:cs typeface="Arial"/>
              </a:rPr>
              <a:t>ρ</a:t>
            </a:r>
            <a:r>
              <a:rPr lang="en-US" dirty="0" smtClean="0">
                <a:solidFill>
                  <a:srgbClr val="800000"/>
                </a:solidFill>
                <a:latin typeface="Arial"/>
                <a:cs typeface="Arial"/>
              </a:rPr>
              <a:t>,   mesoscale resolution; eddy heat and </a:t>
            </a:r>
            <a:r>
              <a:rPr lang="en-US" dirty="0">
                <a:solidFill>
                  <a:srgbClr val="800000"/>
                </a:solidFill>
                <a:latin typeface="Arial"/>
                <a:cs typeface="Arial"/>
              </a:rPr>
              <a:t>buoyancy </a:t>
            </a:r>
            <a:r>
              <a:rPr lang="en-US" dirty="0" smtClean="0">
                <a:solidFill>
                  <a:srgbClr val="800000"/>
                </a:solidFill>
                <a:latin typeface="Arial"/>
                <a:cs typeface="Arial"/>
              </a:rPr>
              <a:t>fluxes</a:t>
            </a:r>
            <a:r>
              <a:rPr lang="en-US" dirty="0" smtClean="0">
                <a:solidFill>
                  <a:srgbClr val="800000"/>
                </a:solidFill>
                <a:latin typeface="+mn-lt"/>
              </a:rPr>
              <a:t>. </a:t>
            </a:r>
          </a:p>
          <a:p>
            <a:pPr defTabSz="457113" fontAlgn="auto">
              <a:spcBef>
                <a:spcPts val="0"/>
              </a:spcBef>
              <a:spcAft>
                <a:spcPts val="0"/>
              </a:spcAft>
              <a:buFont typeface="Times" charset="0"/>
              <a:buChar char="•"/>
              <a:defRPr/>
            </a:pPr>
            <a:endParaRPr lang="en-US" sz="1200" dirty="0" smtClean="0">
              <a:solidFill>
                <a:srgbClr val="800000"/>
              </a:solidFill>
              <a:latin typeface="+mn-lt"/>
            </a:endParaRPr>
          </a:p>
          <a:p>
            <a:pPr defTabSz="457113" fontAlgn="auto">
              <a:spcBef>
                <a:spcPts val="0"/>
              </a:spcBef>
              <a:spcAft>
                <a:spcPts val="0"/>
              </a:spcAft>
              <a:buFont typeface="Times" charset="0"/>
              <a:buChar char="•"/>
              <a:defRPr/>
            </a:pPr>
            <a:r>
              <a:rPr lang="en-US" dirty="0" smtClean="0">
                <a:solidFill>
                  <a:srgbClr val="800000"/>
                </a:solidFill>
                <a:latin typeface="Arial"/>
                <a:cs typeface="Arial"/>
              </a:rPr>
              <a:t>Transport </a:t>
            </a:r>
            <a:r>
              <a:rPr lang="en-US" dirty="0">
                <a:solidFill>
                  <a:srgbClr val="800000"/>
                </a:solidFill>
                <a:latin typeface="Arial"/>
                <a:cs typeface="Arial"/>
              </a:rPr>
              <a:t>line: 800 </a:t>
            </a:r>
            <a:r>
              <a:rPr lang="en-US" dirty="0" smtClean="0">
                <a:solidFill>
                  <a:srgbClr val="800000"/>
                </a:solidFill>
                <a:latin typeface="Arial"/>
                <a:cs typeface="Arial"/>
              </a:rPr>
              <a:t>km, </a:t>
            </a:r>
          </a:p>
          <a:p>
            <a:pPr marL="0" indent="0" defTabSz="457113" fontAlgn="auto">
              <a:spcBef>
                <a:spcPts val="0"/>
              </a:spcBef>
              <a:spcAft>
                <a:spcPts val="0"/>
              </a:spcAft>
              <a:defRPr/>
            </a:pPr>
            <a:r>
              <a:rPr lang="en-US" dirty="0">
                <a:solidFill>
                  <a:srgbClr val="800000"/>
                </a:solidFill>
                <a:latin typeface="Arial"/>
                <a:cs typeface="Arial"/>
              </a:rPr>
              <a:t>	</a:t>
            </a:r>
            <a:r>
              <a:rPr lang="en-US" dirty="0" smtClean="0">
                <a:solidFill>
                  <a:srgbClr val="800000"/>
                </a:solidFill>
                <a:latin typeface="Arial"/>
                <a:cs typeface="Arial"/>
              </a:rPr>
              <a:t>time</a:t>
            </a:r>
            <a:r>
              <a:rPr lang="en-US" dirty="0">
                <a:solidFill>
                  <a:srgbClr val="800000"/>
                </a:solidFill>
                <a:latin typeface="Arial"/>
                <a:cs typeface="Arial"/>
              </a:rPr>
              <a:t>-varying structure</a:t>
            </a:r>
            <a:r>
              <a:rPr lang="en-US" dirty="0" smtClean="0">
                <a:solidFill>
                  <a:srgbClr val="800000"/>
                </a:solidFill>
                <a:latin typeface="Arial"/>
                <a:cs typeface="Arial"/>
              </a:rPr>
              <a:t>.</a:t>
            </a:r>
          </a:p>
          <a:p>
            <a:pPr marL="0" indent="0" defTabSz="457113" fontAlgn="auto">
              <a:spcBef>
                <a:spcPts val="0"/>
              </a:spcBef>
              <a:spcAft>
                <a:spcPts val="0"/>
              </a:spcAft>
              <a:defRPr/>
            </a:pPr>
            <a:endParaRPr lang="en-US" sz="1400" dirty="0" smtClean="0">
              <a:solidFill>
                <a:srgbClr val="800000"/>
              </a:solidFill>
              <a:latin typeface="Arial"/>
              <a:cs typeface="Arial"/>
            </a:endParaRPr>
          </a:p>
          <a:p>
            <a:pPr marL="0" indent="0" defTabSz="457113" fontAlgn="auto">
              <a:spcBef>
                <a:spcPts val="0"/>
              </a:spcBef>
              <a:spcAft>
                <a:spcPts val="0"/>
              </a:spcAft>
              <a:defRPr/>
            </a:pPr>
            <a:r>
              <a:rPr lang="en-US" dirty="0">
                <a:solidFill>
                  <a:srgbClr val="800000"/>
                </a:solidFill>
                <a:latin typeface="Arial"/>
                <a:cs typeface="Arial"/>
              </a:rPr>
              <a:t> </a:t>
            </a:r>
            <a:r>
              <a:rPr lang="en-US" dirty="0" smtClean="0">
                <a:solidFill>
                  <a:srgbClr val="800000"/>
                </a:solidFill>
                <a:latin typeface="Arial"/>
                <a:cs typeface="Arial"/>
              </a:rPr>
              <a:t>     ,    = CPIES  </a:t>
            </a:r>
          </a:p>
          <a:p>
            <a:pPr marL="0" indent="0" defTabSz="457113" fontAlgn="auto">
              <a:spcBef>
                <a:spcPts val="0"/>
              </a:spcBef>
              <a:spcAft>
                <a:spcPts val="0"/>
              </a:spcAft>
              <a:defRPr/>
            </a:pPr>
            <a:r>
              <a:rPr lang="en-US" dirty="0" smtClean="0">
                <a:solidFill>
                  <a:srgbClr val="800000"/>
                </a:solidFill>
                <a:latin typeface="Arial"/>
                <a:cs typeface="Arial"/>
              </a:rPr>
              <a:t>   4 </a:t>
            </a:r>
            <a:r>
              <a:rPr lang="en-US" dirty="0">
                <a:solidFill>
                  <a:srgbClr val="800000"/>
                </a:solidFill>
                <a:latin typeface="Arial"/>
                <a:cs typeface="Arial"/>
              </a:rPr>
              <a:t>years,12/2007- 12/</a:t>
            </a:r>
            <a:r>
              <a:rPr lang="en-US" dirty="0" smtClean="0">
                <a:solidFill>
                  <a:srgbClr val="800000"/>
                </a:solidFill>
                <a:latin typeface="Arial"/>
                <a:cs typeface="Arial"/>
              </a:rPr>
              <a:t>2011 </a:t>
            </a:r>
            <a:endParaRPr lang="en-US" dirty="0">
              <a:solidFill>
                <a:srgbClr val="800000"/>
              </a:solidFill>
              <a:latin typeface="Arial"/>
              <a:cs typeface="Arial"/>
            </a:endParaRPr>
          </a:p>
        </p:txBody>
      </p:sp>
      <p:sp>
        <p:nvSpPr>
          <p:cNvPr id="17412" name="TextBox 1"/>
          <p:cNvSpPr txBox="1">
            <a:spLocks noChangeArrowheads="1"/>
          </p:cNvSpPr>
          <p:nvPr/>
        </p:nvSpPr>
        <p:spPr bwMode="auto">
          <a:xfrm>
            <a:off x="4357688" y="5037138"/>
            <a:ext cx="31543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sz="2000">
                <a:latin typeface="Arial" charset="0"/>
                <a:ea typeface="ＭＳ Ｐゴシック" charset="0"/>
                <a:cs typeface="ＭＳ Ｐゴシック" charset="0"/>
              </a:rPr>
              <a:t>co-PI’s:  T. Chereskin, </a:t>
            </a:r>
          </a:p>
          <a:p>
            <a:r>
              <a:rPr lang="en-US" sz="2000">
                <a:latin typeface="Arial" charset="0"/>
                <a:ea typeface="ＭＳ Ｐゴシック" charset="0"/>
                <a:cs typeface="ＭＳ Ｐゴシック" charset="0"/>
              </a:rPr>
              <a:t>       K. Donohue, R. Watts</a:t>
            </a:r>
          </a:p>
        </p:txBody>
      </p:sp>
      <p:sp>
        <p:nvSpPr>
          <p:cNvPr id="17413" name="TextBox 2"/>
          <p:cNvSpPr txBox="1">
            <a:spLocks noChangeArrowheads="1"/>
          </p:cNvSpPr>
          <p:nvPr/>
        </p:nvSpPr>
        <p:spPr bwMode="auto">
          <a:xfrm>
            <a:off x="4979988" y="6115050"/>
            <a:ext cx="4022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sz="2000">
                <a:latin typeface="Arial" charset="0"/>
                <a:ea typeface="ＭＳ Ｐゴシック" charset="0"/>
                <a:cs typeface="ＭＳ Ｐゴシック" charset="0"/>
              </a:rPr>
              <a:t>funded by US NSF grants ANT-0635437 and ANT-0636493.</a:t>
            </a:r>
          </a:p>
        </p:txBody>
      </p:sp>
      <p:cxnSp>
        <p:nvCxnSpPr>
          <p:cNvPr id="10" name="Straight Arrow Connector 9"/>
          <p:cNvCxnSpPr/>
          <p:nvPr/>
        </p:nvCxnSpPr>
        <p:spPr>
          <a:xfrm flipH="1">
            <a:off x="3008313" y="1633538"/>
            <a:ext cx="931862" cy="1008062"/>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sp>
        <p:nvSpPr>
          <p:cNvPr id="28" name="Right Brace 27"/>
          <p:cNvSpPr/>
          <p:nvPr/>
        </p:nvSpPr>
        <p:spPr>
          <a:xfrm>
            <a:off x="3548063" y="1411288"/>
            <a:ext cx="392112" cy="4633912"/>
          </a:xfrm>
          <a:prstGeom prst="rightBrace">
            <a:avLst>
              <a:gd name="adj1" fmla="val 46159"/>
              <a:gd name="adj2" fmla="val 32458"/>
            </a:avLst>
          </a:prstGeom>
          <a:ln>
            <a:solidFill>
              <a:srgbClr val="8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0" name="Right Brace 29"/>
          <p:cNvSpPr/>
          <p:nvPr/>
        </p:nvSpPr>
        <p:spPr>
          <a:xfrm>
            <a:off x="2744788" y="2257425"/>
            <a:ext cx="263525" cy="776288"/>
          </a:xfrm>
          <a:prstGeom prst="rightBrace">
            <a:avLst>
              <a:gd name="adj1" fmla="val 46159"/>
              <a:gd name="adj2" fmla="val 48895"/>
            </a:avLst>
          </a:prstGeom>
          <a:ln>
            <a:solidFill>
              <a:srgbClr val="8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4" name="Isosceles Triangle 33"/>
          <p:cNvSpPr>
            <a:spLocks noChangeAspect="1"/>
          </p:cNvSpPr>
          <p:nvPr/>
        </p:nvSpPr>
        <p:spPr>
          <a:xfrm>
            <a:off x="4132263" y="3713163"/>
            <a:ext cx="244475" cy="227012"/>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Isosceles Triangle 34"/>
          <p:cNvSpPr>
            <a:spLocks noChangeAspect="1"/>
          </p:cNvSpPr>
          <p:nvPr/>
        </p:nvSpPr>
        <p:spPr>
          <a:xfrm>
            <a:off x="4519613" y="3713163"/>
            <a:ext cx="244475" cy="227012"/>
          </a:xfrm>
          <a:prstGeom prst="triangle">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548626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pies1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9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 Box 3"/>
          <p:cNvSpPr txBox="1">
            <a:spLocks noChangeArrowheads="1"/>
          </p:cNvSpPr>
          <p:nvPr/>
        </p:nvSpPr>
        <p:spPr bwMode="auto">
          <a:xfrm>
            <a:off x="3208338" y="160338"/>
            <a:ext cx="5638800" cy="1373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3" tIns="45711" rIns="91423" bIns="45711">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pPr eaLnBrk="1" hangingPunct="1"/>
            <a:r>
              <a:rPr lang="en-US" sz="2800">
                <a:solidFill>
                  <a:schemeClr val="accent2"/>
                </a:solidFill>
                <a:latin typeface="Arial" charset="0"/>
                <a:cs typeface="Arial" charset="0"/>
              </a:rPr>
              <a:t>CPIES:</a:t>
            </a:r>
          </a:p>
          <a:p>
            <a:pPr eaLnBrk="1" hangingPunct="1"/>
            <a:r>
              <a:rPr lang="en-US" sz="2800">
                <a:solidFill>
                  <a:schemeClr val="accent2"/>
                </a:solidFill>
                <a:latin typeface="Arial" charset="0"/>
                <a:cs typeface="Arial" charset="0"/>
              </a:rPr>
              <a:t>	current and pressure recording 	inverted echo sounder</a:t>
            </a:r>
            <a:r>
              <a:rPr lang="en-US" sz="2800">
                <a:latin typeface="Arial" charset="0"/>
                <a:cs typeface="Arial" charset="0"/>
              </a:rPr>
              <a:t> </a:t>
            </a:r>
          </a:p>
        </p:txBody>
      </p:sp>
      <p:sp>
        <p:nvSpPr>
          <p:cNvPr id="19459" name="Text Box 4"/>
          <p:cNvSpPr txBox="1">
            <a:spLocks noChangeArrowheads="1"/>
          </p:cNvSpPr>
          <p:nvPr/>
        </p:nvSpPr>
        <p:spPr bwMode="auto">
          <a:xfrm>
            <a:off x="3300413" y="1590675"/>
            <a:ext cx="5575300" cy="249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3" tIns="45711" rIns="91423" bIns="45711">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pPr eaLnBrk="1" hangingPunct="1"/>
            <a:r>
              <a:rPr lang="en-US"/>
              <a:t>Measures currents 50 m off bottom.</a:t>
            </a:r>
          </a:p>
          <a:p>
            <a:pPr eaLnBrk="1" hangingPunct="1"/>
            <a:endParaRPr lang="en-US" sz="1200"/>
          </a:p>
          <a:p>
            <a:pPr eaLnBrk="1" hangingPunct="1"/>
            <a:endParaRPr lang="en-US" sz="1200"/>
          </a:p>
          <a:p>
            <a:pPr eaLnBrk="1" hangingPunct="1"/>
            <a:endParaRPr lang="en-US" sz="1200"/>
          </a:p>
          <a:p>
            <a:pPr eaLnBrk="1" hangingPunct="1"/>
            <a:endParaRPr lang="en-US" sz="1200"/>
          </a:p>
          <a:p>
            <a:pPr eaLnBrk="1" hangingPunct="1"/>
            <a:r>
              <a:rPr lang="en-US"/>
              <a:t>Measures round trip travel times of  	acoustic pulses from bottom to surface. </a:t>
            </a:r>
          </a:p>
          <a:p>
            <a:pPr eaLnBrk="1" hangingPunct="1"/>
            <a:r>
              <a:rPr lang="en-US" sz="1200"/>
              <a:t> </a:t>
            </a:r>
          </a:p>
          <a:p>
            <a:pPr eaLnBrk="1" hangingPunct="1"/>
            <a:r>
              <a:rPr lang="en-US"/>
              <a:t>Measures bottom pressure</a:t>
            </a:r>
            <a:r>
              <a:rPr lang="en-US">
                <a:latin typeface="Times" charset="0"/>
              </a:rPr>
              <a:t>.</a:t>
            </a:r>
          </a:p>
        </p:txBody>
      </p:sp>
      <p:sp>
        <p:nvSpPr>
          <p:cNvPr id="6" name="Text Box 9"/>
          <p:cNvSpPr txBox="1">
            <a:spLocks noChangeArrowheads="1"/>
          </p:cNvSpPr>
          <p:nvPr/>
        </p:nvSpPr>
        <p:spPr bwMode="auto">
          <a:xfrm>
            <a:off x="4075113" y="6145213"/>
            <a:ext cx="42449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Calibri" charset="0"/>
                <a:ea typeface="MS PGothic" charset="0"/>
                <a:cs typeface="MS PGothic" charset="0"/>
                <a:sym typeface="Wingdings" charset="0"/>
              </a:defRPr>
            </a:lvl1pPr>
            <a:lvl2pPr>
              <a:defRPr>
                <a:solidFill>
                  <a:schemeClr val="tx1"/>
                </a:solidFill>
                <a:latin typeface="Calibri" charset="0"/>
                <a:ea typeface="MS PGothic" charset="0"/>
                <a:cs typeface="MS PGothic" charset="0"/>
                <a:sym typeface="Wingdings" charset="0"/>
              </a:defRPr>
            </a:lvl2pPr>
            <a:lvl3pPr>
              <a:defRPr>
                <a:solidFill>
                  <a:schemeClr val="tx1"/>
                </a:solidFill>
                <a:latin typeface="Calibri" charset="0"/>
                <a:ea typeface="MS PGothic" charset="0"/>
                <a:cs typeface="MS PGothic" charset="0"/>
                <a:sym typeface="Wingdings" charset="0"/>
              </a:defRPr>
            </a:lvl3pPr>
            <a:lvl4pPr>
              <a:defRPr>
                <a:solidFill>
                  <a:schemeClr val="tx1"/>
                </a:solidFill>
                <a:latin typeface="Calibri" charset="0"/>
                <a:ea typeface="MS PGothic" charset="0"/>
                <a:cs typeface="MS PGothic" charset="0"/>
                <a:sym typeface="Wingdings" charset="0"/>
              </a:defRPr>
            </a:lvl4pPr>
            <a:lvl5pPr>
              <a:defRPr>
                <a:solidFill>
                  <a:schemeClr val="tx1"/>
                </a:solidFill>
                <a:latin typeface="Calibri" charset="0"/>
                <a:ea typeface="MS PGothic" charset="0"/>
                <a:cs typeface="MS PGothic" charset="0"/>
                <a:sym typeface="Wingdings" charset="0"/>
              </a:defRPr>
            </a:lvl5pPr>
            <a:lvl6pPr marL="2284413" indent="1588" eaLnBrk="0" fontAlgn="base" hangingPunct="0">
              <a:spcBef>
                <a:spcPct val="0"/>
              </a:spcBef>
              <a:spcAft>
                <a:spcPct val="0"/>
              </a:spcAft>
              <a:defRPr>
                <a:solidFill>
                  <a:schemeClr val="tx1"/>
                </a:solidFill>
                <a:latin typeface="Calibri" charset="0"/>
                <a:ea typeface="MS PGothic" charset="0"/>
                <a:cs typeface="MS PGothic" charset="0"/>
                <a:sym typeface="Wingdings" charset="0"/>
              </a:defRPr>
            </a:lvl6pPr>
            <a:lvl7pPr marL="2741613" indent="1588" eaLnBrk="0" fontAlgn="base" hangingPunct="0">
              <a:spcBef>
                <a:spcPct val="0"/>
              </a:spcBef>
              <a:spcAft>
                <a:spcPct val="0"/>
              </a:spcAft>
              <a:defRPr>
                <a:solidFill>
                  <a:schemeClr val="tx1"/>
                </a:solidFill>
                <a:latin typeface="Calibri" charset="0"/>
                <a:ea typeface="MS PGothic" charset="0"/>
                <a:cs typeface="MS PGothic" charset="0"/>
                <a:sym typeface="Wingdings" charset="0"/>
              </a:defRPr>
            </a:lvl7pPr>
            <a:lvl8pPr marL="3198813" indent="1588" eaLnBrk="0" fontAlgn="base" hangingPunct="0">
              <a:spcBef>
                <a:spcPct val="0"/>
              </a:spcBef>
              <a:spcAft>
                <a:spcPct val="0"/>
              </a:spcAft>
              <a:defRPr>
                <a:solidFill>
                  <a:schemeClr val="tx1"/>
                </a:solidFill>
                <a:latin typeface="Calibri" charset="0"/>
                <a:ea typeface="MS PGothic" charset="0"/>
                <a:cs typeface="MS PGothic" charset="0"/>
                <a:sym typeface="Wingdings" charset="0"/>
              </a:defRPr>
            </a:lvl8pPr>
            <a:lvl9pPr marL="3656013" indent="1588" eaLnBrk="0" fontAlgn="base" hangingPunct="0">
              <a:spcBef>
                <a:spcPct val="0"/>
              </a:spcBef>
              <a:spcAft>
                <a:spcPct val="0"/>
              </a:spcAft>
              <a:defRPr>
                <a:solidFill>
                  <a:schemeClr val="tx1"/>
                </a:solidFill>
                <a:latin typeface="Calibri" charset="0"/>
                <a:ea typeface="MS PGothic" charset="0"/>
                <a:cs typeface="MS PGothic" charset="0"/>
                <a:sym typeface="Wingdings" charset="0"/>
              </a:defRPr>
            </a:lvl9pPr>
          </a:lstStyle>
          <a:p>
            <a:pPr defTabSz="914400" eaLnBrk="1" hangingPunct="1">
              <a:defRPr/>
            </a:pPr>
            <a:r>
              <a:rPr lang="en-US" sz="2000" dirty="0" smtClean="0">
                <a:latin typeface="Arial"/>
                <a:cs typeface="Arial"/>
              </a:rPr>
              <a:t>Donohue </a:t>
            </a:r>
            <a:r>
              <a:rPr lang="en-US" sz="2000" i="1" dirty="0" smtClean="0">
                <a:latin typeface="Arial"/>
                <a:cs typeface="Arial"/>
              </a:rPr>
              <a:t>et al.</a:t>
            </a:r>
            <a:r>
              <a:rPr lang="en-US" sz="2000" dirty="0" smtClean="0">
                <a:latin typeface="Arial"/>
                <a:cs typeface="Arial"/>
              </a:rPr>
              <a:t> (2010 </a:t>
            </a:r>
            <a:r>
              <a:rPr lang="en-US" sz="2000" i="1" dirty="0" err="1" smtClean="0">
                <a:latin typeface="Arial"/>
                <a:cs typeface="Arial"/>
              </a:rPr>
              <a:t>JTech</a:t>
            </a:r>
            <a:r>
              <a:rPr lang="en-US" sz="2000" dirty="0" smtClean="0">
                <a:latin typeface="Arial"/>
                <a:cs typeface="Arial"/>
              </a:rPr>
              <a:t>); </a:t>
            </a:r>
          </a:p>
          <a:p>
            <a:pPr defTabSz="914400" eaLnBrk="1" hangingPunct="1">
              <a:defRPr/>
            </a:pPr>
            <a:r>
              <a:rPr lang="en-US" sz="2000" dirty="0" smtClean="0">
                <a:latin typeface="Arial"/>
                <a:cs typeface="Arial"/>
              </a:rPr>
              <a:t>Firing </a:t>
            </a:r>
            <a:r>
              <a:rPr lang="en-US" sz="2000" i="1" dirty="0" smtClean="0">
                <a:latin typeface="Arial"/>
                <a:cs typeface="Arial"/>
              </a:rPr>
              <a:t>et al.</a:t>
            </a:r>
            <a:r>
              <a:rPr lang="en-US" sz="2000" dirty="0" smtClean="0">
                <a:latin typeface="Arial"/>
                <a:cs typeface="Arial"/>
              </a:rPr>
              <a:t> (2014 </a:t>
            </a:r>
            <a:r>
              <a:rPr lang="en-US" sz="2000" i="1" dirty="0" err="1" smtClean="0">
                <a:latin typeface="Arial"/>
                <a:cs typeface="Arial"/>
              </a:rPr>
              <a:t>JTech</a:t>
            </a:r>
            <a:r>
              <a:rPr lang="en-US" sz="2000" dirty="0" smtClean="0">
                <a:latin typeface="Arial"/>
                <a:cs typeface="Arial"/>
              </a:rPr>
              <a:t>, in press)</a:t>
            </a:r>
          </a:p>
        </p:txBody>
      </p:sp>
      <p:cxnSp>
        <p:nvCxnSpPr>
          <p:cNvPr id="8" name="Straight Arrow Connector 7"/>
          <p:cNvCxnSpPr/>
          <p:nvPr/>
        </p:nvCxnSpPr>
        <p:spPr>
          <a:xfrm flipH="1">
            <a:off x="1643063" y="1824038"/>
            <a:ext cx="1657350" cy="625475"/>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1238250" y="3073400"/>
            <a:ext cx="2062163" cy="2081213"/>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1312863" y="3873500"/>
            <a:ext cx="1987550" cy="1344613"/>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sp>
        <p:nvSpPr>
          <p:cNvPr id="28" name="Content Placeholder 2"/>
          <p:cNvSpPr txBox="1">
            <a:spLocks/>
          </p:cNvSpPr>
          <p:nvPr/>
        </p:nvSpPr>
        <p:spPr>
          <a:xfrm>
            <a:off x="3165475" y="4646613"/>
            <a:ext cx="5659438" cy="1354137"/>
          </a:xfrm>
          <a:prstGeom prst="rect">
            <a:avLst/>
          </a:prstGeom>
          <a:solidFill>
            <a:schemeClr val="tx2">
              <a:lumMod val="20000"/>
              <a:lumOff val="80000"/>
            </a:schemeClr>
          </a:solidFill>
          <a:ln>
            <a:solidFill>
              <a:srgbClr val="3366FF"/>
            </a:solidFill>
          </a:ln>
        </p:spPr>
        <p:txBody>
          <a:bodyPr/>
          <a:lstStyle>
            <a:lvl1pPr marL="341313" indent="-341313">
              <a:defRPr>
                <a:solidFill>
                  <a:schemeClr val="tx1"/>
                </a:solidFill>
                <a:latin typeface="Calibri" charset="0"/>
                <a:ea typeface="MS PGothic" charset="0"/>
                <a:cs typeface="MS PGothic" charset="0"/>
                <a:sym typeface="Wingdings" charset="0"/>
              </a:defRPr>
            </a:lvl1pPr>
            <a:lvl2pPr marL="742950" indent="-285750">
              <a:defRPr>
                <a:solidFill>
                  <a:schemeClr val="tx1"/>
                </a:solidFill>
                <a:latin typeface="Calibri" charset="0"/>
                <a:ea typeface="MS PGothic" charset="0"/>
                <a:cs typeface="MS PGothic" charset="0"/>
                <a:sym typeface="Wingdings" charset="0"/>
              </a:defRPr>
            </a:lvl2pPr>
            <a:lvl3pPr marL="1143000" indent="-228600">
              <a:defRPr>
                <a:solidFill>
                  <a:schemeClr val="tx1"/>
                </a:solidFill>
                <a:latin typeface="Calibri" charset="0"/>
                <a:ea typeface="MS PGothic" charset="0"/>
                <a:cs typeface="MS PGothic" charset="0"/>
                <a:sym typeface="Wingdings" charset="0"/>
              </a:defRPr>
            </a:lvl3pPr>
            <a:lvl4pPr marL="1600200" indent="-228600">
              <a:defRPr>
                <a:solidFill>
                  <a:schemeClr val="tx1"/>
                </a:solidFill>
                <a:latin typeface="Calibri" charset="0"/>
                <a:ea typeface="MS PGothic" charset="0"/>
                <a:cs typeface="MS PGothic" charset="0"/>
                <a:sym typeface="Wingdings" charset="0"/>
              </a:defRPr>
            </a:lvl4pPr>
            <a:lvl5pPr marL="2057400" indent="-228600">
              <a:defRPr>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a:solidFill>
                  <a:schemeClr val="tx1"/>
                </a:solidFill>
                <a:latin typeface="Calibri" charset="0"/>
                <a:ea typeface="MS PGothic" charset="0"/>
                <a:cs typeface="MS PGothic" charset="0"/>
                <a:sym typeface="Wingdings" charset="0"/>
              </a:defRPr>
            </a:lvl9pPr>
          </a:lstStyle>
          <a:p>
            <a:pPr eaLnBrk="1" hangingPunct="1">
              <a:defRPr/>
            </a:pPr>
            <a:r>
              <a:rPr lang="en-US" sz="2400" dirty="0">
                <a:latin typeface="Arial"/>
                <a:cs typeface="Arial"/>
                <a:sym typeface="Wingdings" panose="05000000000000000000" pitchFamily="2" charset="2"/>
              </a:rPr>
              <a:t>CPIES array yields daily maps of current  and temperature and buoyancy fields </a:t>
            </a:r>
          </a:p>
          <a:p>
            <a:pPr eaLnBrk="1" hangingPunct="1">
              <a:defRPr/>
            </a:pPr>
            <a:r>
              <a:rPr lang="en-US" sz="2400" dirty="0">
                <a:latin typeface="Arial"/>
                <a:cs typeface="Arial"/>
                <a:sym typeface="Wingdings" panose="05000000000000000000" pitchFamily="2" charset="2"/>
              </a:rPr>
              <a:t>	</a:t>
            </a:r>
            <a:r>
              <a:rPr lang="en-US" sz="2400" b="1" dirty="0">
                <a:latin typeface="Arial"/>
                <a:cs typeface="Arial"/>
                <a:sym typeface="Wingdings" panose="05000000000000000000" pitchFamily="2" charset="2"/>
              </a:rPr>
              <a:t>u</a:t>
            </a:r>
            <a:r>
              <a:rPr lang="en-US" sz="2400" dirty="0">
                <a:latin typeface="Arial"/>
                <a:cs typeface="Arial"/>
                <a:sym typeface="Wingdings" panose="05000000000000000000" pitchFamily="2" charset="2"/>
              </a:rPr>
              <a:t>(</a:t>
            </a:r>
            <a:r>
              <a:rPr lang="en-US" sz="2400" i="1" dirty="0" err="1">
                <a:latin typeface="Arial"/>
                <a:cs typeface="Arial"/>
                <a:sym typeface="Wingdings" panose="05000000000000000000" pitchFamily="2" charset="2"/>
              </a:rPr>
              <a:t>x,y,p,t</a:t>
            </a:r>
            <a:r>
              <a:rPr lang="en-US" sz="2400" dirty="0">
                <a:latin typeface="Arial"/>
                <a:cs typeface="Arial"/>
                <a:sym typeface="Wingdings" panose="05000000000000000000" pitchFamily="2" charset="2"/>
              </a:rPr>
              <a:t>), T(</a:t>
            </a:r>
            <a:r>
              <a:rPr lang="en-US" sz="2400" i="1" dirty="0" err="1">
                <a:latin typeface="Arial"/>
                <a:cs typeface="Arial"/>
                <a:sym typeface="Wingdings" panose="05000000000000000000" pitchFamily="2" charset="2"/>
              </a:rPr>
              <a:t>x,y,p,t</a:t>
            </a:r>
            <a:r>
              <a:rPr lang="en-US" sz="2400" dirty="0">
                <a:latin typeface="Arial"/>
                <a:cs typeface="Arial"/>
                <a:sym typeface="Wingdings" panose="05000000000000000000" pitchFamily="2" charset="2"/>
              </a:rPr>
              <a:t>), b(</a:t>
            </a:r>
            <a:r>
              <a:rPr lang="en-US" sz="2400" i="1" dirty="0" err="1">
                <a:latin typeface="Arial"/>
                <a:cs typeface="Arial"/>
                <a:sym typeface="Wingdings" panose="05000000000000000000" pitchFamily="2" charset="2"/>
              </a:rPr>
              <a:t>x,y,p,t</a:t>
            </a:r>
            <a:r>
              <a:rPr lang="en-US" sz="2400" dirty="0">
                <a:latin typeface="Arial"/>
                <a:cs typeface="Arial"/>
                <a:sym typeface="Wingdings" panose="05000000000000000000" pitchFamily="2" charset="2"/>
              </a:rPr>
              <a:t>)</a:t>
            </a:r>
          </a:p>
        </p:txBody>
      </p:sp>
    </p:spTree>
    <p:extLst>
      <p:ext uri="{BB962C8B-B14F-4D97-AF65-F5344CB8AC3E}">
        <p14:creationId xmlns:p14="http://schemas.microsoft.com/office/powerpoint/2010/main" val="223324900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DrakeLDA_PrsTau.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6000" y="773238"/>
            <a:ext cx="7112000" cy="5334000"/>
          </a:xfrm>
          <a:prstGeom prst="rect">
            <a:avLst/>
          </a:prstGeom>
        </p:spPr>
      </p:pic>
      <p:sp>
        <p:nvSpPr>
          <p:cNvPr id="3" name="TextBox 2"/>
          <p:cNvSpPr txBox="1"/>
          <p:nvPr/>
        </p:nvSpPr>
        <p:spPr>
          <a:xfrm>
            <a:off x="1743367" y="219363"/>
            <a:ext cx="5899727" cy="646331"/>
          </a:xfrm>
          <a:prstGeom prst="rect">
            <a:avLst/>
          </a:prstGeom>
          <a:noFill/>
        </p:spPr>
        <p:txBody>
          <a:bodyPr wrap="square" rtlCol="0">
            <a:spAutoFit/>
          </a:bodyPr>
          <a:lstStyle/>
          <a:p>
            <a:r>
              <a:rPr lang="en-US" dirty="0" smtClean="0"/>
              <a:t>Upper shear stream function (contour lines) and</a:t>
            </a:r>
          </a:p>
          <a:p>
            <a:r>
              <a:rPr lang="en-US" dirty="0" smtClean="0"/>
              <a:t>Bottom pressure stream function (colors) and current vectors</a:t>
            </a:r>
            <a:endParaRPr lang="en-US" dirty="0"/>
          </a:p>
        </p:txBody>
      </p:sp>
    </p:spTree>
    <p:extLst>
      <p:ext uri="{BB962C8B-B14F-4D97-AF65-F5344CB8AC3E}">
        <p14:creationId xmlns:p14="http://schemas.microsoft.com/office/powerpoint/2010/main" val="327305907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1"/>
          <p:cNvSpPr txBox="1">
            <a:spLocks noChangeArrowheads="1"/>
          </p:cNvSpPr>
          <p:nvPr/>
        </p:nvSpPr>
        <p:spPr bwMode="auto">
          <a:xfrm>
            <a:off x="1219200" y="1524000"/>
            <a:ext cx="601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sym typeface="Wingdings" charset="0"/>
              </a:defRPr>
            </a:lvl1pPr>
            <a:lvl2pPr marL="742950" indent="-285750">
              <a:defRPr sz="2400">
                <a:solidFill>
                  <a:schemeClr val="tx1"/>
                </a:solidFill>
                <a:latin typeface="Calibri" charset="0"/>
                <a:ea typeface="MS PGothic" charset="0"/>
                <a:cs typeface="MS PGothic" charset="0"/>
                <a:sym typeface="Wingdings" charset="0"/>
              </a:defRPr>
            </a:lvl2pPr>
            <a:lvl3pPr marL="1143000" indent="-228600">
              <a:defRPr sz="2400">
                <a:solidFill>
                  <a:schemeClr val="tx1"/>
                </a:solidFill>
                <a:latin typeface="Calibri" charset="0"/>
                <a:ea typeface="MS PGothic" charset="0"/>
                <a:cs typeface="MS PGothic" charset="0"/>
                <a:sym typeface="Wingdings" charset="0"/>
              </a:defRPr>
            </a:lvl3pPr>
            <a:lvl4pPr marL="1600200" indent="-228600">
              <a:defRPr sz="2400">
                <a:solidFill>
                  <a:schemeClr val="tx1"/>
                </a:solidFill>
                <a:latin typeface="Calibri" charset="0"/>
                <a:ea typeface="MS PGothic" charset="0"/>
                <a:cs typeface="MS PGothic" charset="0"/>
                <a:sym typeface="Wingdings" charset="0"/>
              </a:defRPr>
            </a:lvl4pPr>
            <a:lvl5pPr marL="2057400" indent="-228600">
              <a:defRPr sz="2400">
                <a:solidFill>
                  <a:schemeClr val="tx1"/>
                </a:solidFill>
                <a:latin typeface="Calibri" charset="0"/>
                <a:ea typeface="MS PGothic" charset="0"/>
                <a:cs typeface="MS PGothic" charset="0"/>
                <a:sym typeface="Wingdings"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sym typeface="Wingdings" charset="0"/>
              </a:defRPr>
            </a:lvl9pPr>
          </a:lstStyle>
          <a:p>
            <a:r>
              <a:rPr lang="en-US" sz="1800"/>
              <a:t>Now view animations / movies of ACC in Local Dynamics Array</a:t>
            </a:r>
          </a:p>
        </p:txBody>
      </p:sp>
    </p:spTree>
    <p:extLst>
      <p:ext uri="{BB962C8B-B14F-4D97-AF65-F5344CB8AC3E}">
        <p14:creationId xmlns:p14="http://schemas.microsoft.com/office/powerpoint/2010/main" val="174299270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12691</TotalTime>
  <Words>680</Words>
  <Application>Microsoft Macintosh PowerPoint</Application>
  <PresentationFormat>On-screen Show (4:3)</PresentationFormat>
  <Paragraphs>113</Paragraphs>
  <Slides>19</Slides>
  <Notes>0</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HEAT FLUXES ACROSS THE ACC AT UDINTSEV FRACTURE ZONE   D. Randolph Watts and Kathleen Donohue University of Rhode Island</vt:lpstr>
      <vt:lpstr>ACC  path and SSH standard deviation (m) - global stationary meander;  SAF, PF, SACCF   - eddy variability indicates poleward heat flux</vt:lpstr>
      <vt:lpstr>Southern Ocean Heat Budget</vt:lpstr>
      <vt:lpstr>Southern Ocean Heat Budget</vt:lpstr>
      <vt:lpstr>Southern Ocean Heat Budget</vt:lpstr>
      <vt:lpstr>PowerPoint Presentation</vt:lpstr>
      <vt:lpstr>PowerPoint Presentation</vt:lpstr>
      <vt:lpstr>PowerPoint Presentation</vt:lpstr>
      <vt:lpstr>PowerPoint Presentation</vt:lpstr>
      <vt:lpstr>(u, v) and T are estimated well, top to bottom e.g, comparison with French mooring (thanks to C.Provost)</vt:lpstr>
      <vt:lpstr>(u’T’, v’T’)  are also estimated well, top to bottom  again by comparison with French mooring (thanks to C.Provost)</vt:lpstr>
      <vt:lpstr>PowerPoint Presentation</vt:lpstr>
      <vt:lpstr>PowerPoint Presentation</vt:lpstr>
      <vt:lpstr>PowerPoint Presentation</vt:lpstr>
      <vt:lpstr> ACC_UFZ heat fluxes  join with a team of French and Korean scientists   from LOCEAN and KOPRI/KIOST </vt:lpstr>
      <vt:lpstr>Udintsev Fracture Zone  –  work plan</vt:lpstr>
      <vt:lpstr>PowerPoint Presentation</vt:lpstr>
      <vt:lpstr>Thank you for your attention   –  QUESTIONS?</vt:lpstr>
      <vt:lpstr>PowerPoint Presentation</vt:lpstr>
    </vt:vector>
  </TitlesOfParts>
  <Company>Univ. Rhode Island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DRandolph Watts</dc:creator>
  <cp:lastModifiedBy>DRandolph Watts</cp:lastModifiedBy>
  <cp:revision>188</cp:revision>
  <dcterms:created xsi:type="dcterms:W3CDTF">2013-10-12T21:51:22Z</dcterms:created>
  <dcterms:modified xsi:type="dcterms:W3CDTF">2014-06-03T13:09:52Z</dcterms:modified>
</cp:coreProperties>
</file>